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9060125920096"/>
          <c:y val="5.1123096604912814E-2"/>
          <c:w val="0.84548371147795498"/>
          <c:h val="0.81033199008000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 Нас. 3,7 тыс.чел.)</c:v>
                </c:pt>
                <c:pt idx="1">
                  <c:v>Сосьвинский ГО (Числ.нас.13,4 тыс.чел.)</c:v>
                </c:pt>
                <c:pt idx="2">
                  <c:v>Рефтинский ГО (Числ.нас.15,6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50935.6</c:v>
                </c:pt>
                <c:pt idx="1">
                  <c:v>111221.8</c:v>
                </c:pt>
                <c:pt idx="2">
                  <c:v>76281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514384"/>
        <c:axId val="281092152"/>
      </c:barChart>
      <c:catAx>
        <c:axId val="28351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1092152"/>
        <c:crosses val="autoZero"/>
        <c:auto val="1"/>
        <c:lblAlgn val="ctr"/>
        <c:lblOffset val="100"/>
        <c:noMultiLvlLbl val="0"/>
      </c:catAx>
      <c:valAx>
        <c:axId val="2810921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351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ГО(Числ.нас. 3,7 тыс.чел.)</c:v>
                </c:pt>
                <c:pt idx="1">
                  <c:v>Сосьвинский ГО (Числ.нас. 13,4 тыс.чес.) </c:v>
                </c:pt>
                <c:pt idx="2">
                  <c:v>Рефтинский ГО(Числ.нас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453.9</c:v>
                </c:pt>
                <c:pt idx="1">
                  <c:v>968.4</c:v>
                </c:pt>
                <c:pt idx="2">
                  <c:v>39199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888648"/>
        <c:axId val="496889040"/>
      </c:barChart>
      <c:catAx>
        <c:axId val="496888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6889040"/>
        <c:crosses val="autoZero"/>
        <c:auto val="1"/>
        <c:lblAlgn val="ctr"/>
        <c:lblOffset val="100"/>
        <c:noMultiLvlLbl val="0"/>
      </c:catAx>
      <c:valAx>
        <c:axId val="4968890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496888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тыс.чел)</c:v>
                </c:pt>
                <c:pt idx="1">
                  <c:v>Сосьвинский ГО (Числ.нас. 13,4 тыс.чел.)</c:v>
                </c:pt>
                <c:pt idx="2">
                  <c:v>Рефтинский ГО (Числ.нас. 15,6 тыс.чел.)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450</c:v>
                </c:pt>
                <c:pt idx="1">
                  <c:v>810</c:v>
                </c:pt>
                <c:pt idx="2">
                  <c:v>1246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271872"/>
        <c:axId val="280665672"/>
      </c:barChart>
      <c:catAx>
        <c:axId val="28027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0665672"/>
        <c:crosses val="autoZero"/>
        <c:auto val="1"/>
        <c:lblAlgn val="ctr"/>
        <c:lblOffset val="100"/>
        <c:noMultiLvlLbl val="0"/>
      </c:catAx>
      <c:valAx>
        <c:axId val="280665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027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(Числ.нас.3,7 тыс.чел.)</c:v>
                </c:pt>
                <c:pt idx="1">
                  <c:v>Сосьвинский ГО (Числ.нас. 13,4 тыс.чел.) </c:v>
                </c:pt>
                <c:pt idx="2">
                  <c:v>Рефтинский ГО (Числ.нас 15,6 тыс.чел.)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0.1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259400"/>
        <c:axId val="497259792"/>
      </c:barChart>
      <c:catAx>
        <c:axId val="497259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7259792"/>
        <c:crosses val="autoZero"/>
        <c:auto val="1"/>
        <c:lblAlgn val="ctr"/>
        <c:lblOffset val="100"/>
        <c:noMultiLvlLbl val="0"/>
      </c:catAx>
      <c:valAx>
        <c:axId val="49725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7259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4014532905609"/>
          <c:y val="4.4861391929187228E-2"/>
          <c:w val="0.80099360843783418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</c:v>
                </c:pt>
                <c:pt idx="1">
                  <c:v>Сосьвинский ГО (Числ.нас. 13,4 тыс.чел.)</c:v>
                </c:pt>
                <c:pt idx="2">
                  <c:v>Рефтинский ГО (Числ.нас.15,6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333012.2</c:v>
                </c:pt>
                <c:pt idx="1">
                  <c:v>775600.4</c:v>
                </c:pt>
                <c:pt idx="2">
                  <c:v>987038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260576"/>
        <c:axId val="497260968"/>
      </c:barChart>
      <c:catAx>
        <c:axId val="49726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7260968"/>
        <c:crosses val="autoZero"/>
        <c:auto val="1"/>
        <c:lblAlgn val="ctr"/>
        <c:lblOffset val="100"/>
        <c:noMultiLvlLbl val="0"/>
      </c:catAx>
      <c:valAx>
        <c:axId val="4972609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49726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тыс.чел)</c:v>
                </c:pt>
                <c:pt idx="1">
                  <c:v>Сосьвинский ГО (Числ.нас. 13,4 тыс.чел.)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302.8</c:v>
                </c:pt>
                <c:pt idx="1">
                  <c:v>605.6</c:v>
                </c:pt>
                <c:pt idx="2">
                  <c:v>1076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008160"/>
        <c:axId val="495008552"/>
      </c:barChart>
      <c:catAx>
        <c:axId val="49500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5008552"/>
        <c:crosses val="autoZero"/>
        <c:auto val="1"/>
        <c:lblAlgn val="ctr"/>
        <c:lblOffset val="100"/>
        <c:noMultiLvlLbl val="0"/>
      </c:catAx>
      <c:valAx>
        <c:axId val="495008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00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4691497454889"/>
          <c:y val="5.4921395155627203E-2"/>
          <c:w val="0.85443187065020021"/>
          <c:h val="0.79624020427204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(Числ.нас.3,7 тыс.чел.)</c:v>
                </c:pt>
                <c:pt idx="1">
                  <c:v>Сосьвинский ГО (Числ.нас. 13,4 тыс. 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7949.3</c:v>
                </c:pt>
                <c:pt idx="1">
                  <c:v>7891.1</c:v>
                </c:pt>
                <c:pt idx="2">
                  <c:v>11817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009336"/>
        <c:axId val="495009728"/>
      </c:barChart>
      <c:catAx>
        <c:axId val="495009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5009728"/>
        <c:crosses val="autoZero"/>
        <c:auto val="1"/>
        <c:lblAlgn val="ctr"/>
        <c:lblOffset val="100"/>
        <c:noMultiLvlLbl val="0"/>
      </c:catAx>
      <c:valAx>
        <c:axId val="4950097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495009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39888221786192"/>
          <c:y val="3.9947598414990924E-2"/>
          <c:w val="0.84456754575478754"/>
          <c:h val="0.81689553012628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тыс.чел.) </c:v>
                </c:pt>
                <c:pt idx="1">
                  <c:v>Сосьвинский ГО (Числ.нас. 13,4 тыс, чел.) </c:v>
                </c:pt>
                <c:pt idx="2">
                  <c:v>Рефтинский ГО (Числ.нас. 15,6 тыс.чел.)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80544.100000000006</c:v>
                </c:pt>
                <c:pt idx="1">
                  <c:v>45891.4</c:v>
                </c:pt>
                <c:pt idx="2">
                  <c:v>29540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010512"/>
        <c:axId val="495010904"/>
      </c:barChart>
      <c:catAx>
        <c:axId val="49501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5010904"/>
        <c:crosses val="autoZero"/>
        <c:auto val="1"/>
        <c:lblAlgn val="ctr"/>
        <c:lblOffset val="100"/>
        <c:noMultiLvlLbl val="0"/>
      </c:catAx>
      <c:valAx>
        <c:axId val="4950109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49501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50124641798295"/>
          <c:y val="4.7455731414458226E-2"/>
          <c:w val="0.83126691157364518"/>
          <c:h val="0.82393800973680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 </c:v>
                </c:pt>
                <c:pt idx="1">
                  <c:v>Сосьвинский ГО (Числ.нас. 13,4 тыс.чел.)</c:v>
                </c:pt>
                <c:pt idx="2">
                  <c:v>Рефтинский ГО 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23307.4</c:v>
                </c:pt>
                <c:pt idx="1">
                  <c:v>63714</c:v>
                </c:pt>
                <c:pt idx="2">
                  <c:v>188913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011688"/>
        <c:axId val="283029704"/>
      </c:barChart>
      <c:catAx>
        <c:axId val="495011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029704"/>
        <c:crosses val="autoZero"/>
        <c:auto val="1"/>
        <c:lblAlgn val="ctr"/>
        <c:lblOffset val="100"/>
        <c:noMultiLvlLbl val="0"/>
      </c:catAx>
      <c:valAx>
        <c:axId val="2830297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495011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8275577666513"/>
          <c:y val="2.65459469495779E-2"/>
          <c:w val="0.8542546590868435"/>
          <c:h val="0.81187896930782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тыс.чел.) </c:v>
                </c:pt>
                <c:pt idx="1">
                  <c:v>Сосьвинский ГО (Числ.нас 13,4 тыс.чел.)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241</c:v>
                </c:pt>
                <c:pt idx="1">
                  <c:v>1250</c:v>
                </c:pt>
                <c:pt idx="2" formatCode="#,##0.00">
                  <c:v>2887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030488"/>
        <c:axId val="283030880"/>
      </c:barChart>
      <c:catAx>
        <c:axId val="283030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030880"/>
        <c:crosses val="autoZero"/>
        <c:auto val="1"/>
        <c:lblAlgn val="ctr"/>
        <c:lblOffset val="100"/>
        <c:noMultiLvlLbl val="0"/>
      </c:catAx>
      <c:valAx>
        <c:axId val="2830308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3030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5231846019247"/>
          <c:y val="5.8891555233659666E-2"/>
          <c:w val="0.82135632351511612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 </c:v>
                </c:pt>
                <c:pt idx="1">
                  <c:v>Сосьвинский ГО (Числ.нас 13,4 тыс.чел.) </c:v>
                </c:pt>
                <c:pt idx="2">
                  <c:v>Рефтинский ГО 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119504.8</c:v>
                </c:pt>
                <c:pt idx="1">
                  <c:v>426825.5</c:v>
                </c:pt>
                <c:pt idx="2">
                  <c:v>469938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032448"/>
        <c:axId val="283032840"/>
      </c:barChart>
      <c:catAx>
        <c:axId val="28303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032840"/>
        <c:crosses val="autoZero"/>
        <c:auto val="1"/>
        <c:lblAlgn val="ctr"/>
        <c:lblOffset val="100"/>
        <c:noMultiLvlLbl val="0"/>
      </c:catAx>
      <c:valAx>
        <c:axId val="2830328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303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 </c:v>
                </c:pt>
                <c:pt idx="1">
                  <c:v>Сосьвинский ГО (Числ. Нас. 13,4 тыс.чел.)</c:v>
                </c:pt>
                <c:pt idx="2">
                  <c:v>Рефтинский ГО (Числ.нас 15,6 тыс.чел.)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30642.5</c:v>
                </c:pt>
                <c:pt idx="1">
                  <c:v>54783.9</c:v>
                </c:pt>
                <c:pt idx="2">
                  <c:v>90280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886688"/>
        <c:axId val="496887080"/>
      </c:barChart>
      <c:catAx>
        <c:axId val="49688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6887080"/>
        <c:crosses val="autoZero"/>
        <c:auto val="1"/>
        <c:lblAlgn val="ctr"/>
        <c:lblOffset val="100"/>
        <c:noMultiLvlLbl val="0"/>
      </c:catAx>
      <c:valAx>
        <c:axId val="4968870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49688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7140439247384"/>
          <c:y val="3.0242881897724186E-2"/>
          <c:w val="0.7232815689705453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(Числ.нас.3,7 тыс.чел.)</c:v>
                </c:pt>
                <c:pt idx="1">
                  <c:v>Сосьвинский ГО(Числ.нас. 13,4 тыс.чел.) </c:v>
                </c:pt>
                <c:pt idx="2">
                  <c:v>Рефтинский ГО (Числ.15,6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18680.900000000001</c:v>
                </c:pt>
                <c:pt idx="1">
                  <c:v>61638.6</c:v>
                </c:pt>
                <c:pt idx="2">
                  <c:v>75838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887472"/>
        <c:axId val="496887864"/>
      </c:barChart>
      <c:catAx>
        <c:axId val="49688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6887864"/>
        <c:crosses val="autoZero"/>
        <c:auto val="1"/>
        <c:lblAlgn val="ctr"/>
        <c:lblOffset val="100"/>
        <c:noMultiLvlLbl val="0"/>
      </c:catAx>
      <c:valAx>
        <c:axId val="4968878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49688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0.23124</cdr:x>
      <cdr:y>0.45503</cdr:y>
    </cdr:from>
    <cdr:to>
      <cdr:x>0.35082</cdr:x>
      <cdr:y>0.50375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10800000" flipV="1">
          <a:off x="1949388" y="2470705"/>
          <a:ext cx="1008072" cy="26453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50 935,6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0.52166</cdr:x>
      <cdr:y>0.04515</cdr:y>
    </cdr:from>
    <cdr:to>
      <cdr:x>0.62684</cdr:x>
      <cdr:y>0.10514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97660" y="245158"/>
          <a:ext cx="886679" cy="3257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111 221,8</a:t>
          </a:r>
        </a:p>
        <a:p xmlns:a="http://schemas.openxmlformats.org/drawingml/2006/main">
          <a:pPr algn="ctr"/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0.80354</cdr:x>
      <cdr:y>0.29713</cdr:y>
    </cdr:from>
    <cdr:to>
      <cdr:x>0.91458</cdr:x>
      <cdr:y>0.33856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773924" y="1613310"/>
          <a:ext cx="936079" cy="2249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76 281,0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0.25375</cdr:x>
      <cdr:y>0.50538</cdr:y>
    </cdr:from>
    <cdr:to>
      <cdr:x>0.36486</cdr:x>
      <cdr:y>0.54873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2287329"/>
          <a:ext cx="914391" cy="19620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333 012,20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0.52499</cdr:x>
      <cdr:y>0.22274</cdr:y>
    </cdr:from>
    <cdr:to>
      <cdr:x>0.63125</cdr:x>
      <cdr:y>0.28638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0" y="1008112"/>
          <a:ext cx="874477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775 600,40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0.78875</cdr:x>
      <cdr:y>0.46771</cdr:y>
    </cdr:from>
    <cdr:to>
      <cdr:x>0.89374</cdr:x>
      <cdr:y>0.49953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91064" y="2116832"/>
          <a:ext cx="86409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0.78749</cdr:x>
      <cdr:y>0.09546</cdr:y>
    </cdr:from>
    <cdr:to>
      <cdr:x>0.90123</cdr:x>
      <cdr:y>0.1591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0720" y="432048"/>
          <a:ext cx="936035" cy="2880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987 038,0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0.19757</cdr:x>
      <cdr:y>0.56586</cdr:y>
    </cdr:from>
    <cdr:to>
      <cdr:x>0.26586</cdr:x>
      <cdr:y>0.62107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66528" y="2952328"/>
          <a:ext cx="576045" cy="2880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302,8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0.48781</cdr:x>
      <cdr:y>0.37264</cdr:y>
    </cdr:from>
    <cdr:to>
      <cdr:x>0.56464</cdr:x>
      <cdr:y>0.42029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14800" y="1944216"/>
          <a:ext cx="648072" cy="2486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605,6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0.79512</cdr:x>
      <cdr:y>0.05383</cdr:y>
    </cdr:from>
    <cdr:to>
      <cdr:x>0.87195</cdr:x>
      <cdr:y>0.10904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07088" y="280876"/>
          <a:ext cx="648082" cy="2880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1076,0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0.22975</cdr:x>
      <cdr:y>0.33232</cdr:y>
    </cdr:from>
    <cdr:to>
      <cdr:x>0.33132</cdr:x>
      <cdr:y>0.39166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4560" y="1612776"/>
          <a:ext cx="864086" cy="28798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7 949</a:t>
          </a:r>
          <a:r>
            <a:rPr lang="ru-RU" sz="1100" dirty="0" smtClean="0"/>
            <a:t>,3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0.50907</cdr:x>
      <cdr:y>0.33232</cdr:y>
    </cdr:from>
    <cdr:to>
      <cdr:x>0.6191</cdr:x>
      <cdr:y>0.39167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30824" y="1612776"/>
          <a:ext cx="936057" cy="2880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/>
            <a:t>7</a:t>
          </a:r>
          <a:r>
            <a:rPr lang="ru-RU" sz="1100" dirty="0" smtClean="0"/>
            <a:t> 891,1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0.79686</cdr:x>
      <cdr:y>0.10976</cdr:y>
    </cdr:from>
    <cdr:to>
      <cdr:x>0.9069</cdr:x>
      <cdr:y>0.16911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79096" y="532656"/>
          <a:ext cx="936142" cy="28804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11</a:t>
          </a:r>
          <a:r>
            <a:rPr lang="ru-RU" sz="1100" dirty="0" smtClean="0"/>
            <a:t> 817,0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0.2562</cdr:x>
      <cdr:y>0.71795</cdr:y>
    </cdr:from>
    <cdr:to>
      <cdr:x>0.36364</cdr:x>
      <cdr:y>0.76924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4032448"/>
          <a:ext cx="936122" cy="2880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23 307,4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0.52893</cdr:x>
      <cdr:y>0.5641</cdr:y>
    </cdr:from>
    <cdr:to>
      <cdr:x>0.6281</cdr:x>
      <cdr:y>0.60256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8512" y="3168352"/>
          <a:ext cx="864065" cy="2160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63 714,0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0.80165</cdr:x>
      <cdr:y>0.04475</cdr:y>
    </cdr:from>
    <cdr:to>
      <cdr:x>0.91736</cdr:x>
      <cdr:y>0.08321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84776" y="251338"/>
          <a:ext cx="1008177" cy="2160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188 913,00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0.22034</cdr:x>
      <cdr:y>0.72603</cdr:y>
    </cdr:from>
    <cdr:to>
      <cdr:x>0.33051</cdr:x>
      <cdr:y>0.76713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3816424"/>
          <a:ext cx="936108" cy="21604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 </a:t>
          </a:r>
          <a:r>
            <a:rPr lang="ru-RU" dirty="0" smtClean="0"/>
            <a:t>      241,0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0.51063</cdr:x>
      <cdr:y>0.5</cdr:y>
    </cdr:from>
    <cdr:to>
      <cdr:x>0.61864</cdr:x>
      <cdr:y>0.54109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38796" y="2628292"/>
          <a:ext cx="917788" cy="21599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1 250,0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0.79661</cdr:x>
      <cdr:y>0.10959</cdr:y>
    </cdr:from>
    <cdr:to>
      <cdr:x>0.89831</cdr:x>
      <cdr:y>0.15069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68752" y="576064"/>
          <a:ext cx="864139" cy="21604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/>
            <a:t>2</a:t>
          </a:r>
          <a:r>
            <a:rPr lang="ru-RU" sz="1100" dirty="0" smtClean="0"/>
            <a:t> 887,0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0.72312</cdr:x>
      <cdr:y>0.06364</cdr:y>
    </cdr:from>
    <cdr:to>
      <cdr:x>0.74937</cdr:x>
      <cdr:y>0.09546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1004" y="288032"/>
          <a:ext cx="21602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0.72014</cdr:x>
      <cdr:y>0</cdr:y>
    </cdr:from>
    <cdr:to>
      <cdr:x>0.82302</cdr:x>
      <cdr:y>0.05646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8672" y="0"/>
          <a:ext cx="864117" cy="28806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75 838,00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0.23654</cdr:x>
      <cdr:y>0.71578</cdr:y>
    </cdr:from>
    <cdr:to>
      <cdr:x>0.34167</cdr:x>
      <cdr:y>0.75961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3528392"/>
          <a:ext cx="864091" cy="216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453,9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0.51689</cdr:x>
      <cdr:y>0.71578</cdr:y>
    </cdr:from>
    <cdr:to>
      <cdr:x>0.62202</cdr:x>
      <cdr:y>0.75283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8472" y="3528392"/>
          <a:ext cx="864091" cy="1826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968,4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0.78848</cdr:x>
      <cdr:y>0.07651</cdr:y>
    </cdr:from>
    <cdr:to>
      <cdr:x>0.90237</cdr:x>
      <cdr:y>0.12033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80720" y="377147"/>
          <a:ext cx="936091" cy="2160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39 199,0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0.19107</cdr:x>
      <cdr:y>0.53271</cdr:y>
    </cdr:from>
    <cdr:to>
      <cdr:x>0.2866</cdr:x>
      <cdr:y>0.57591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2664296"/>
          <a:ext cx="792064" cy="2160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450,0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0.47766</cdr:x>
      <cdr:y>0.31675</cdr:y>
    </cdr:from>
    <cdr:to>
      <cdr:x>0.59056</cdr:x>
      <cdr:y>0.35994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0440" y="1584176"/>
          <a:ext cx="936084" cy="21601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810,00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0.77295</cdr:x>
      <cdr:y>0.05759</cdr:y>
    </cdr:from>
    <cdr:to>
      <cdr:x>0.88585</cdr:x>
      <cdr:y>0.11518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8712" y="288032"/>
          <a:ext cx="936083" cy="28803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1246,00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0.80625</cdr:x>
      <cdr:y>0.0381</cdr:y>
    </cdr:from>
    <cdr:to>
      <cdr:x>0.85</cdr:x>
      <cdr:y>0.08288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35080" y="172446"/>
          <a:ext cx="360045" cy="20267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23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6B48B-539B-48AE-BD6B-CB20CDCF0A2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08C22-A7A1-442A-822B-8C3C034A3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0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8C22-A7A1-442A-822B-8C3C034A37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2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94"/>
            <a:ext cx="9143999" cy="68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4874096"/>
          </a:xfrm>
        </p:spPr>
        <p:txBody>
          <a:bodyPr>
            <a:normAutofit/>
          </a:bodyPr>
          <a:lstStyle/>
          <a:p>
            <a:endParaRPr lang="ru-RU" sz="5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Сопоставимые параметры по расходам на  2022 год с другими городскими округами 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34" y="-171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42362"/>
              </p:ext>
            </p:extLst>
          </p:nvPr>
        </p:nvGraphicFramePr>
        <p:xfrm>
          <a:off x="323528" y="1124744"/>
          <a:ext cx="8399276" cy="510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9752" y="3789040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18 680,9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772816"/>
            <a:ext cx="82489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61 638,6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231928"/>
              </p:ext>
            </p:extLst>
          </p:nvPr>
        </p:nvGraphicFramePr>
        <p:xfrm>
          <a:off x="467544" y="1196752"/>
          <a:ext cx="8219256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4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074368"/>
              </p:ext>
            </p:extLst>
          </p:nvPr>
        </p:nvGraphicFramePr>
        <p:xfrm>
          <a:off x="395536" y="1124744"/>
          <a:ext cx="8291264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0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798739"/>
              </p:ext>
            </p:extLst>
          </p:nvPr>
        </p:nvGraphicFramePr>
        <p:xfrm>
          <a:off x="45720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5102" y="5008321"/>
            <a:ext cx="34063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9972" y="4880789"/>
            <a:ext cx="50405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 расходов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958301"/>
              </p:ext>
            </p:extLst>
          </p:nvPr>
        </p:nvGraphicFramePr>
        <p:xfrm>
          <a:off x="611560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22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79208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50165"/>
              </p:ext>
            </p:extLst>
          </p:nvPr>
        </p:nvGraphicFramePr>
        <p:xfrm>
          <a:off x="462372" y="1023602"/>
          <a:ext cx="8430108" cy="542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71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225211"/>
            <a:ext cx="8147248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122805"/>
              </p:ext>
            </p:extLst>
          </p:nvPr>
        </p:nvGraphicFramePr>
        <p:xfrm>
          <a:off x="457200" y="908720"/>
          <a:ext cx="843528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6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958860"/>
              </p:ext>
            </p:extLst>
          </p:nvPr>
        </p:nvGraphicFramePr>
        <p:xfrm>
          <a:off x="457200" y="1600200"/>
          <a:ext cx="8507288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65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379113"/>
              </p:ext>
            </p:extLst>
          </p:nvPr>
        </p:nvGraphicFramePr>
        <p:xfrm>
          <a:off x="251520" y="1052736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1412775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80 544,1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068960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45 891,4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3861048"/>
            <a:ext cx="72008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29 540,0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497216"/>
              </p:ext>
            </p:extLst>
          </p:nvPr>
        </p:nvGraphicFramePr>
        <p:xfrm>
          <a:off x="179512" y="836712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69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Охрана окружающей среды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237496"/>
              </p:ext>
            </p:extLst>
          </p:nvPr>
        </p:nvGraphicFramePr>
        <p:xfrm>
          <a:off x="251520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1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72008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1633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752" y="4005064"/>
            <a:ext cx="100811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119 504,8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836" y="1988840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426 825,5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711841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469 938,0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747356"/>
              </p:ext>
            </p:extLst>
          </p:nvPr>
        </p:nvGraphicFramePr>
        <p:xfrm>
          <a:off x="174340" y="980728"/>
          <a:ext cx="8507288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3789040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30 642,4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1259" y="2780928"/>
            <a:ext cx="95684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54 783,9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257955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0 280,0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115</Words>
  <Application>Microsoft Office PowerPoint</Application>
  <PresentationFormat>Экран (4:3)</PresentationFormat>
  <Paragraphs>55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Общегосударственные вопросы</vt:lpstr>
      <vt:lpstr>Национальная оборона </vt:lpstr>
      <vt:lpstr>Национальная безопасность и правоохранительная деятельность </vt:lpstr>
      <vt:lpstr>Национальная экономика </vt:lpstr>
      <vt:lpstr>Жилищно-коммунальное хозяйство </vt:lpstr>
      <vt:lpstr>Охрана окружающей среды </vt:lpstr>
      <vt:lpstr>Образование </vt:lpstr>
      <vt:lpstr>Культура, кинематография </vt:lpstr>
      <vt:lpstr>Социальная политика </vt:lpstr>
      <vt:lpstr>Физическая культура и спорт </vt:lpstr>
      <vt:lpstr>Средства массовой информации </vt:lpstr>
      <vt:lpstr>Обслуживание государственного и муниципального долга</vt:lpstr>
      <vt:lpstr>Итого расходов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1</cp:lastModifiedBy>
  <cp:revision>42</cp:revision>
  <cp:lastPrinted>2022-03-17T09:29:12Z</cp:lastPrinted>
  <dcterms:created xsi:type="dcterms:W3CDTF">2021-07-30T14:04:55Z</dcterms:created>
  <dcterms:modified xsi:type="dcterms:W3CDTF">2022-03-17T09:31:18Z</dcterms:modified>
</cp:coreProperties>
</file>