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s/comment1.xml" ContentType="application/vnd.openxmlformats-officedocument.presentationml.comment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notesSlides/notesSlide20.xml" ContentType="application/vnd.openxmlformats-officedocument.presentationml.notesSlide+xml"/>
  <Override PartName="/ppt/charts/chart33.xml" ContentType="application/vnd.openxmlformats-officedocument.drawingml.chart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notesSlides/notesSlide23.xml" ContentType="application/vnd.openxmlformats-officedocument.presentationml.notesSlide+xml"/>
  <Override PartName="/ppt/charts/chart36.xml" ContentType="application/vnd.openxmlformats-officedocument.drawingml.chart+xml"/>
  <Override PartName="/ppt/notesSlides/notesSlide24.xml" ContentType="application/vnd.openxmlformats-officedocument.presentationml.notesSlide+xml"/>
  <Override PartName="/ppt/charts/chart37.xml" ContentType="application/vnd.openxmlformats-officedocument.drawingml.chart+xml"/>
  <Override PartName="/ppt/notesSlides/notesSlide25.xml" ContentType="application/vnd.openxmlformats-officedocument.presentationml.notesSlide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42" r:id="rId2"/>
  </p:sldMasterIdLst>
  <p:notesMasterIdLst>
    <p:notesMasterId r:id="rId66"/>
  </p:notesMasterIdLst>
  <p:sldIdLst>
    <p:sldId id="256" r:id="rId3"/>
    <p:sldId id="257" r:id="rId4"/>
    <p:sldId id="258" r:id="rId5"/>
    <p:sldId id="340" r:id="rId6"/>
    <p:sldId id="395" r:id="rId7"/>
    <p:sldId id="262" r:id="rId8"/>
    <p:sldId id="263" r:id="rId9"/>
    <p:sldId id="336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345" r:id="rId18"/>
    <p:sldId id="346" r:id="rId19"/>
    <p:sldId id="361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6" r:id="rId29"/>
    <p:sldId id="357" r:id="rId30"/>
    <p:sldId id="358" r:id="rId31"/>
    <p:sldId id="359" r:id="rId32"/>
    <p:sldId id="360" r:id="rId33"/>
    <p:sldId id="290" r:id="rId34"/>
    <p:sldId id="291" r:id="rId35"/>
    <p:sldId id="391" r:id="rId36"/>
    <p:sldId id="392" r:id="rId37"/>
    <p:sldId id="292" r:id="rId38"/>
    <p:sldId id="337" r:id="rId39"/>
    <p:sldId id="338" r:id="rId40"/>
    <p:sldId id="295" r:id="rId41"/>
    <p:sldId id="296" r:id="rId42"/>
    <p:sldId id="339" r:id="rId43"/>
    <p:sldId id="362" r:id="rId44"/>
    <p:sldId id="298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371" r:id="rId55"/>
    <p:sldId id="372" r:id="rId56"/>
    <p:sldId id="407" r:id="rId57"/>
    <p:sldId id="408" r:id="rId58"/>
    <p:sldId id="409" r:id="rId59"/>
    <p:sldId id="410" r:id="rId60"/>
    <p:sldId id="378" r:id="rId61"/>
    <p:sldId id="386" r:id="rId62"/>
    <p:sldId id="387" r:id="rId63"/>
    <p:sldId id="411" r:id="rId64"/>
    <p:sldId id="311" r:id="rId65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НС" initials="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0334" autoAdjust="0"/>
  </p:normalViewPr>
  <p:slideViewPr>
    <p:cSldViewPr>
      <p:cViewPr varScale="1">
        <p:scale>
          <a:sx n="105" d="100"/>
          <a:sy n="105" d="100"/>
        </p:scale>
        <p:origin x="177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Гаринского городского округа                       </a:t>
            </a:r>
          </a:p>
        </c:rich>
      </c:tx>
      <c:layout>
        <c:manualLayout>
          <c:xMode val="edge"/>
          <c:yMode val="edge"/>
          <c:x val="0.20557686385397128"/>
          <c:y val="1.03499924759141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34219160104992"/>
          <c:y val="0.28982153196417015"/>
          <c:w val="0.88065780839895069"/>
          <c:h val="0.4658245631960764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'[Диаграмма в Microsoft Office Word]Лист1'!$A$2:$A$14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'[Диаграмма в Microsoft Office Word]Лист1'!$B$2:$B$14</c:f>
              <c:numCache>
                <c:formatCode>General</c:formatCode>
                <c:ptCount val="13"/>
                <c:pt idx="0">
                  <c:v>7056</c:v>
                </c:pt>
                <c:pt idx="1">
                  <c:v>4904</c:v>
                </c:pt>
                <c:pt idx="2">
                  <c:v>4889</c:v>
                </c:pt>
                <c:pt idx="3">
                  <c:v>4740</c:v>
                </c:pt>
                <c:pt idx="4">
                  <c:v>4649</c:v>
                </c:pt>
                <c:pt idx="5">
                  <c:v>4502</c:v>
                </c:pt>
                <c:pt idx="6">
                  <c:v>4344</c:v>
                </c:pt>
                <c:pt idx="7">
                  <c:v>4142</c:v>
                </c:pt>
                <c:pt idx="8">
                  <c:v>4045</c:v>
                </c:pt>
                <c:pt idx="9">
                  <c:v>3986</c:v>
                </c:pt>
                <c:pt idx="10">
                  <c:v>3892</c:v>
                </c:pt>
                <c:pt idx="11">
                  <c:v>3832</c:v>
                </c:pt>
                <c:pt idx="12">
                  <c:v>3760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949976"/>
        <c:axId val="98950368"/>
      </c:lineChart>
      <c:catAx>
        <c:axId val="9894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950368"/>
        <c:crossesAt val="0"/>
        <c:auto val="1"/>
        <c:lblAlgn val="ctr"/>
        <c:lblOffset val="100"/>
        <c:noMultiLvlLbl val="0"/>
      </c:catAx>
      <c:valAx>
        <c:axId val="989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949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0.11105425223111094"/>
          <c:w val="0.86721005096883264"/>
          <c:h val="0.561604982066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5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575235106940579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5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1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5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5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5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350201520234781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5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69624"/>
        <c:axId val="187673544"/>
        <c:axId val="0"/>
      </c:bar3DChart>
      <c:catAx>
        <c:axId val="18766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73544"/>
        <c:crosses val="autoZero"/>
        <c:auto val="1"/>
        <c:lblAlgn val="ctr"/>
        <c:lblOffset val="100"/>
        <c:noMultiLvlLbl val="0"/>
      </c:catAx>
      <c:valAx>
        <c:axId val="1876735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6962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58983231104779288"/>
          <c:y val="0.65244538094709992"/>
          <c:w val="0.401394516909655"/>
          <c:h val="0.34155447118405979"/>
        </c:manualLayout>
      </c:layout>
      <c:overlay val="0"/>
      <c:txPr>
        <a:bodyPr/>
        <a:lstStyle/>
        <a:p>
          <a:pPr>
            <a:defRPr sz="161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2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0.12455626743345859"/>
          <c:w val="0.86721005096883264"/>
          <c:h val="0.54810296686407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567.6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575235106940579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1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5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350201520234781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69232"/>
        <c:axId val="187671192"/>
        <c:axId val="0"/>
      </c:bar3DChart>
      <c:catAx>
        <c:axId val="18766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71192"/>
        <c:crosses val="autoZero"/>
        <c:auto val="1"/>
        <c:lblAlgn val="ctr"/>
        <c:lblOffset val="100"/>
        <c:noMultiLvlLbl val="0"/>
      </c:catAx>
      <c:valAx>
        <c:axId val="187671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69232"/>
        <c:crosses val="autoZero"/>
        <c:crossBetween val="between"/>
      </c:valAx>
      <c:spPr>
        <a:noFill/>
        <a:ln w="25372">
          <a:noFill/>
        </a:ln>
      </c:spPr>
    </c:plotArea>
    <c:legend>
      <c:legendPos val="r"/>
      <c:layout>
        <c:manualLayout>
          <c:xMode val="edge"/>
          <c:yMode val="edge"/>
          <c:x val="4.1055152667337232E-2"/>
          <c:y val="0.80000021367749652"/>
          <c:w val="0.95641688441506056"/>
          <c:h val="0.19999978661203932"/>
        </c:manualLayout>
      </c:layout>
      <c:overlay val="0"/>
      <c:txPr>
        <a:bodyPr/>
        <a:lstStyle/>
        <a:p>
          <a:pPr>
            <a:defRPr sz="158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699500120553E-2"/>
          <c:y val="0.11105425223111097"/>
          <c:w val="0.86721004870082152"/>
          <c:h val="0.523349272326432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323.60000000000002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575235106940579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1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5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350201520234781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66880"/>
        <c:axId val="187673936"/>
        <c:axId val="0"/>
      </c:bar3DChart>
      <c:catAx>
        <c:axId val="1876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73936"/>
        <c:crosses val="autoZero"/>
        <c:auto val="1"/>
        <c:lblAlgn val="ctr"/>
        <c:lblOffset val="100"/>
        <c:noMultiLvlLbl val="0"/>
      </c:catAx>
      <c:valAx>
        <c:axId val="187673936"/>
        <c:scaling>
          <c:orientation val="minMax"/>
          <c:max val="1.7"/>
          <c:min val="1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66880"/>
        <c:crosses val="autoZero"/>
        <c:crossBetween val="between"/>
        <c:majorUnit val="0.1"/>
        <c:minorUnit val="1.0000000000000005E-2"/>
      </c:valAx>
      <c:spPr>
        <a:noFill/>
        <a:ln w="25372">
          <a:noFill/>
        </a:ln>
      </c:spPr>
    </c:plotArea>
    <c:legend>
      <c:legendPos val="r"/>
      <c:layout>
        <c:manualLayout>
          <c:xMode val="edge"/>
          <c:yMode val="edge"/>
          <c:x val="5.0618637334644119E-2"/>
          <c:y val="0.79292019635270139"/>
          <c:w val="0.92535062092503451"/>
          <c:h val="0.20707980364729861"/>
        </c:manualLayout>
      </c:layout>
      <c:overlay val="0"/>
      <c:txPr>
        <a:bodyPr/>
        <a:lstStyle/>
        <a:p>
          <a:pPr>
            <a:defRPr sz="1506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9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7.5048878358183302E-2"/>
          <c:w val="0.86721005096883264"/>
          <c:h val="0.498595577788795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3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1926.4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575235106940579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3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2148.8000000000002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1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3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1816.6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5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3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1783.7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350201520234781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3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1832.7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68056"/>
        <c:axId val="187668840"/>
        <c:axId val="0"/>
      </c:bar3DChart>
      <c:catAx>
        <c:axId val="18766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68840"/>
        <c:crosses val="autoZero"/>
        <c:auto val="1"/>
        <c:lblAlgn val="ctr"/>
        <c:lblOffset val="100"/>
        <c:noMultiLvlLbl val="0"/>
      </c:catAx>
      <c:valAx>
        <c:axId val="187668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68056"/>
        <c:crosses val="autoZero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8.3032006983554202E-2"/>
          <c:y val="0.73294428690015212"/>
          <c:w val="0.85757671837182758"/>
          <c:h val="0.23496581208884537"/>
        </c:manualLayout>
      </c:layout>
      <c:overlay val="0"/>
      <c:txPr>
        <a:bodyPr/>
        <a:lstStyle/>
        <a:p>
          <a:pPr>
            <a:defRPr sz="1589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7.5048878358183302E-2"/>
          <c:w val="0.86721005096883264"/>
          <c:h val="0.498595577788795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540323001349711E-3"/>
                  <c:y val="-5.7590792752198937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7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41203396822E-2"/>
                  <c:y val="-5.083981546014873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7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1286.5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3.0977692286533621E-2"/>
                  <c:y val="-6.9286801510621832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7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723778548590152E-2"/>
                  <c:y val="-5.309020261957000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7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8496659865939349E-2"/>
                  <c:y val="-5.3267758129611112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7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71584"/>
        <c:axId val="187671976"/>
        <c:axId val="0"/>
      </c:bar3DChart>
      <c:catAx>
        <c:axId val="18767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71976"/>
        <c:crosses val="autoZero"/>
        <c:auto val="1"/>
        <c:lblAlgn val="ctr"/>
        <c:lblOffset val="100"/>
        <c:noMultiLvlLbl val="0"/>
      </c:catAx>
      <c:valAx>
        <c:axId val="1876719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71584"/>
        <c:crosses val="autoZero"/>
        <c:crossBetween val="between"/>
      </c:valAx>
      <c:spPr>
        <a:noFill/>
        <a:ln w="25367">
          <a:noFill/>
        </a:ln>
      </c:spPr>
    </c:plotArea>
    <c:legend>
      <c:legendPos val="r"/>
      <c:layout>
        <c:manualLayout>
          <c:xMode val="edge"/>
          <c:yMode val="edge"/>
          <c:x val="4.6552911398324653E-2"/>
          <c:y val="0.67027765741805989"/>
          <c:w val="0.93718534626378824"/>
          <c:h val="0.32972234258194011"/>
        </c:manualLayout>
      </c:layout>
      <c:overlay val="0"/>
      <c:txPr>
        <a:bodyPr/>
        <a:lstStyle/>
        <a:p>
          <a:pPr>
            <a:defRPr sz="158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7.5048878358183302E-2"/>
          <c:w val="0.86721005096883264"/>
          <c:h val="0.498595577788795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6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140.19999999999999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575235106940579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6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13E-2"/>
                  <c:y val="-2.250335867057988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6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5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6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8E-2"/>
                  <c:y val="-1.350201520234781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6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72368"/>
        <c:axId val="187667664"/>
        <c:axId val="0"/>
      </c:bar3DChart>
      <c:catAx>
        <c:axId val="18767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67664"/>
        <c:crosses val="autoZero"/>
        <c:auto val="1"/>
        <c:lblAlgn val="ctr"/>
        <c:lblOffset val="100"/>
        <c:noMultiLvlLbl val="0"/>
      </c:catAx>
      <c:valAx>
        <c:axId val="187667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7672368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"/>
          <c:y val="0.7259483703777535"/>
          <c:w val="0.99308589976548789"/>
          <c:h val="0.2271202175677407"/>
        </c:manualLayout>
      </c:layout>
      <c:overlay val="0"/>
      <c:txPr>
        <a:bodyPr/>
        <a:lstStyle/>
        <a:p>
          <a:pPr>
            <a:defRPr sz="1495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7.5048878358183302E-2"/>
          <c:w val="0.91542067294574769"/>
          <c:h val="0.57478558284851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325398199979981E-2"/>
                  <c:y val="-6.5259917336481232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8169.7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957375389160542E-2"/>
                  <c:y val="-6.7510076011738834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3585.9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3.2486033877426601E-2"/>
                  <c:y val="-6.7510076011738834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2773.3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693539639208301E-2"/>
                  <c:y val="-6.7510076011738834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2774.1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9846618584147E-2"/>
                  <c:y val="-4.84848484848485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2774.2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33120"/>
        <c:axId val="188927632"/>
        <c:axId val="0"/>
      </c:bar3DChart>
      <c:catAx>
        <c:axId val="1889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8927632"/>
        <c:crosses val="autoZero"/>
        <c:auto val="1"/>
        <c:lblAlgn val="ctr"/>
        <c:lblOffset val="100"/>
        <c:noMultiLvlLbl val="0"/>
      </c:catAx>
      <c:valAx>
        <c:axId val="188927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8933120"/>
        <c:crosses val="autoZero"/>
        <c:crossBetween val="between"/>
      </c:valAx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3.2073315640884156E-2"/>
          <c:y val="0.76533030668463742"/>
          <c:w val="0.9197812676085122"/>
          <c:h val="0.17692501950769668"/>
        </c:manualLayout>
      </c:layout>
      <c:overlay val="0"/>
      <c:txPr>
        <a:bodyPr/>
        <a:lstStyle/>
        <a:p>
          <a:pPr>
            <a:defRPr sz="1585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3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974358974359"/>
          <c:y val="0.12"/>
          <c:w val="0.84134615384615385"/>
          <c:h val="0.50857142857142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90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32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347.3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(ожидаемое 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51E-2"/>
                  <c:y val="-1.575235106940580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32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552E-2"/>
                  <c:y val="-2.250335867057990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32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903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32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487.6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51E-2"/>
                  <c:y val="-1.3502015202347825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32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28808"/>
        <c:axId val="188929200"/>
        <c:axId val="0"/>
      </c:bar3DChart>
      <c:catAx>
        <c:axId val="18892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8929200"/>
        <c:crosses val="autoZero"/>
        <c:auto val="1"/>
        <c:lblAlgn val="ctr"/>
        <c:lblOffset val="100"/>
        <c:noMultiLvlLbl val="0"/>
      </c:catAx>
      <c:valAx>
        <c:axId val="188929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8928808"/>
        <c:crosses val="autoZero"/>
        <c:crossBetween val="between"/>
      </c:valAx>
      <c:spPr>
        <a:noFill/>
        <a:ln w="25349">
          <a:noFill/>
        </a:ln>
      </c:spPr>
    </c:plotArea>
    <c:legend>
      <c:legendPos val="r"/>
      <c:layout>
        <c:manualLayout>
          <c:xMode val="edge"/>
          <c:yMode val="edge"/>
          <c:x val="2.2273954886074025E-2"/>
          <c:y val="0.72240169303161428"/>
          <c:w val="0.96717424155972587"/>
          <c:h val="0.23764678063890665"/>
        </c:manualLayout>
      </c:layout>
      <c:overlay val="0"/>
      <c:txPr>
        <a:bodyPr/>
        <a:lstStyle/>
        <a:p>
          <a:pPr>
            <a:defRPr sz="1343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1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872198258259662"/>
          <c:y val="7.5472612615134813E-2"/>
          <c:w val="0.5623563309477857"/>
          <c:h val="0.89587523129219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spPr>
              <a:noFill/>
              <a:ln w="24584">
                <a:noFill/>
              </a:ln>
            </c:spPr>
            <c:txPr>
              <a:bodyPr/>
              <a:lstStyle/>
              <a:p>
                <a:pPr>
                  <a:defRPr sz="774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1">
                  <c:v>  СРЕДСТВА МАССОВОЙ ИНФОРМАЦИИ</c:v>
                </c:pt>
                <c:pt idx="2">
                  <c:v>  ОХРАНА ОКРУЖАЮЩЕЙ СРЕДЫ</c:v>
                </c:pt>
                <c:pt idx="3">
                  <c:v>национальная оборона </c:v>
                </c:pt>
                <c:pt idx="4">
                  <c:v>  НАЦИОНАЛЬНАЯ БЕЗОПАСНОСТЬ И ПРАВООХРАНИТЕЛЬНАЯ ДЕЯТЕЛЬНОСТЬ</c:v>
                </c:pt>
                <c:pt idx="5">
                  <c:v>  НАЦИОНАЛЬНАЯ ЭКОНОМИКА</c:v>
                </c:pt>
                <c:pt idx="6">
                  <c:v>  ОБЩЕГОСУДАРСТВЕННЫЕ ВОПРОСЫ</c:v>
                </c:pt>
                <c:pt idx="7">
                  <c:v>  ЖИЛИЩНО-КОММУНАЛЬНОЕ ХОЗЯЙСТВО</c:v>
                </c:pt>
                <c:pt idx="8">
                  <c:v>  ФИЗИЧЕСКАЯ КУЛЬТУРА И СПОРТ</c:v>
                </c:pt>
                <c:pt idx="9">
                  <c:v>  СОЦИАЛЬНАЯ ПОЛИТИКА</c:v>
                </c:pt>
                <c:pt idx="10">
                  <c:v>  КУЛЬТУРА, КИНЕМАТОГРАФИЯ</c:v>
                </c:pt>
                <c:pt idx="11">
                  <c:v>  ОБРАЗОВАНИЕ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1">
                  <c:v>477.5</c:v>
                </c:pt>
                <c:pt idx="2">
                  <c:v>6134.8</c:v>
                </c:pt>
                <c:pt idx="3">
                  <c:v>336.4</c:v>
                </c:pt>
                <c:pt idx="4" formatCode="#\ ##0.0">
                  <c:v>12089.8</c:v>
                </c:pt>
                <c:pt idx="5" formatCode="#,##0.00">
                  <c:v>93362.4</c:v>
                </c:pt>
                <c:pt idx="6" formatCode="#,##0.00">
                  <c:v>58988.6</c:v>
                </c:pt>
                <c:pt idx="7" formatCode="#,##0.00">
                  <c:v>50967.8</c:v>
                </c:pt>
                <c:pt idx="8">
                  <c:v>452.4</c:v>
                </c:pt>
                <c:pt idx="9" formatCode="#,##0.00">
                  <c:v>21368.9</c:v>
                </c:pt>
                <c:pt idx="10" formatCode="#,##0.00">
                  <c:v>39049.1</c:v>
                </c:pt>
                <c:pt idx="11" formatCode="#,##0.00">
                  <c:v>151148.79999999999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spPr>
              <a:noFill/>
              <a:ln w="24584">
                <a:noFill/>
              </a:ln>
            </c:spPr>
            <c:txPr>
              <a:bodyPr/>
              <a:lstStyle/>
              <a:p>
                <a:pPr>
                  <a:defRPr sz="774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1">
                  <c:v>  СРЕДСТВА МАССОВОЙ ИНФОРМАЦИИ</c:v>
                </c:pt>
                <c:pt idx="2">
                  <c:v>  ОХРАНА ОКРУЖАЮЩЕЙ СРЕДЫ</c:v>
                </c:pt>
                <c:pt idx="3">
                  <c:v>национальная оборона </c:v>
                </c:pt>
                <c:pt idx="4">
                  <c:v>  НАЦИОНАЛЬНАЯ БЕЗОПАСНОСТЬ И ПРАВООХРАНИТЕЛЬНАЯ ДЕЯТЕЛЬНОСТЬ</c:v>
                </c:pt>
                <c:pt idx="5">
                  <c:v>  НАЦИОНАЛЬНАЯ ЭКОНОМИКА</c:v>
                </c:pt>
                <c:pt idx="6">
                  <c:v>  ОБЩЕГОСУДАРСТВЕННЫЕ ВОПРОСЫ</c:v>
                </c:pt>
                <c:pt idx="7">
                  <c:v>  ЖИЛИЩНО-КОММУНАЛЬНОЕ ХОЗЯЙСТВО</c:v>
                </c:pt>
                <c:pt idx="8">
                  <c:v>  ФИЗИЧЕСКАЯ КУЛЬТУРА И СПОРТ</c:v>
                </c:pt>
                <c:pt idx="9">
                  <c:v>  СОЦИАЛЬНАЯ ПОЛИТИКА</c:v>
                </c:pt>
                <c:pt idx="10">
                  <c:v>  КУЛЬТУРА, КИНЕМАТОГРАФИЯ</c:v>
                </c:pt>
                <c:pt idx="11">
                  <c:v>  ОБРАЗОВАНИЕ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1">
                  <c:v>572.5</c:v>
                </c:pt>
                <c:pt idx="2">
                  <c:v>382</c:v>
                </c:pt>
                <c:pt idx="3">
                  <c:v>403.1</c:v>
                </c:pt>
                <c:pt idx="4">
                  <c:v>11346.9</c:v>
                </c:pt>
                <c:pt idx="5" formatCode="#,##0.00">
                  <c:v>221140.7</c:v>
                </c:pt>
                <c:pt idx="6" formatCode="#,##0.00">
                  <c:v>67518.2</c:v>
                </c:pt>
                <c:pt idx="7" formatCode="#,##0.00">
                  <c:v>92707.3</c:v>
                </c:pt>
                <c:pt idx="8">
                  <c:v>452.4</c:v>
                </c:pt>
                <c:pt idx="9" formatCode="#,##0.00">
                  <c:v>20936.599999999999</c:v>
                </c:pt>
                <c:pt idx="10" formatCode="#,##0.00">
                  <c:v>41627</c:v>
                </c:pt>
                <c:pt idx="11" formatCode="#,##0.00">
                  <c:v>175604.4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32336"/>
        <c:axId val="188929592"/>
      </c:barChart>
      <c:catAx>
        <c:axId val="18893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74"/>
            </a:pPr>
            <a:endParaRPr lang="ru-RU"/>
          </a:p>
        </c:txPr>
        <c:crossAx val="188929592"/>
        <c:crosses val="autoZero"/>
        <c:auto val="1"/>
        <c:lblAlgn val="ctr"/>
        <c:lblOffset val="100"/>
        <c:noMultiLvlLbl val="0"/>
      </c:catAx>
      <c:valAx>
        <c:axId val="18892959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88932336"/>
        <c:crosses val="autoZero"/>
        <c:crossBetween val="between"/>
      </c:valAx>
      <c:spPr>
        <a:noFill/>
        <a:ln w="25369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74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695924764890276E-2"/>
          <c:y val="0.2"/>
          <c:w val="0.94984326018808773"/>
          <c:h val="0.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876EA6"/>
              </a:solidFill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30000"/>
                    </a:schemeClr>
                  </a:gs>
                  <a:gs pos="43000">
                    <a:schemeClr val="accent5">
                      <a:tint val="44000"/>
                      <a:satMod val="165000"/>
                    </a:schemeClr>
                  </a:gs>
                  <a:gs pos="93000">
                    <a:schemeClr val="accent5">
                      <a:tint val="15000"/>
                      <a:satMod val="165000"/>
                    </a:schemeClr>
                  </a:gs>
                  <a:gs pos="100000">
                    <a:schemeClr val="accent5">
                      <a:tint val="5000"/>
                      <a:satMod val="2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9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2"/>
            <c:bubble3D val="0"/>
          </c:dPt>
          <c:dPt>
            <c:idx val="3"/>
            <c:bubble3D val="0"/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71.3</c:v>
                </c:pt>
                <c:pt idx="1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1">
          <a:noFill/>
        </a:ln>
      </c:spPr>
    </c:plotArea>
    <c:plotVisOnly val="1"/>
    <c:dispBlanksAs val="zero"/>
    <c:showDLblsOverMax val="0"/>
  </c:chart>
  <c:txPr>
    <a:bodyPr/>
    <a:lstStyle/>
    <a:p>
      <a:pPr>
        <a:defRPr sz="1801" b="0" i="0" u="none" strike="noStrike" baseline="0">
          <a:solidFill>
            <a:srgbClr val="000000"/>
          </a:solidFill>
          <a:latin typeface="Constantia"/>
          <a:ea typeface="Constantia"/>
          <a:cs typeface="Constantia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991665778837691E-2"/>
                  <c:y val="2.355910499781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325346371386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57985186289263E-2"/>
                  <c:y val="-1.2340341013612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29447878840999E-2"/>
                  <c:y val="6.7313053599216428E-3"/>
                </c:manualLayout>
              </c:layout>
              <c:spPr>
                <a:noFill/>
                <a:ln w="22944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4931806862296"/>
                      <c:h val="5.9907438423018697E-2"/>
                    </c:manualLayout>
                  </c15:layout>
                </c:ext>
              </c:extLst>
            </c:dLbl>
            <c:spPr>
              <a:noFill/>
              <a:ln w="229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629.1</c:v>
                </c:pt>
                <c:pt idx="1">
                  <c:v>1495.4</c:v>
                </c:pt>
                <c:pt idx="2">
                  <c:v>5131.5</c:v>
                </c:pt>
                <c:pt idx="3">
                  <c:v>1232.7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323262816095544E-2"/>
                  <c:y val="-6.7311728565190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569434086439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655901630998681E-2"/>
                  <c:y val="-6.7311728565190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323262816095544E-2"/>
                  <c:y val="6.731172856518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9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610.29999999999995</c:v>
                </c:pt>
                <c:pt idx="1">
                  <c:v>1240.7</c:v>
                </c:pt>
                <c:pt idx="2">
                  <c:v>5114.7</c:v>
                </c:pt>
                <c:pt idx="3">
                  <c:v>1187.7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649585362000676E-2"/>
                  <c:y val="-4.038703713911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857381427597495E-2"/>
                      <c:h val="7.673537056431609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6654859853353397E-2"/>
                  <c:y val="-3.029027785433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653818075708106E-2"/>
                  <c:y val="-1.346234571303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323262816095544E-2"/>
                  <c:y val="-2.019351856955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94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611.79999999999995</c:v>
                </c:pt>
                <c:pt idx="1">
                  <c:v>1231.9000000000001</c:v>
                </c:pt>
                <c:pt idx="2">
                  <c:v>5219.2</c:v>
                </c:pt>
                <c:pt idx="3">
                  <c:v>1169.3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5475792"/>
        <c:axId val="115480888"/>
        <c:axId val="0"/>
      </c:bar3DChart>
      <c:catAx>
        <c:axId val="115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3"/>
            </a:pPr>
            <a:endParaRPr lang="ru-RU"/>
          </a:p>
        </c:txPr>
        <c:crossAx val="115480888"/>
        <c:crosses val="autoZero"/>
        <c:auto val="1"/>
        <c:lblAlgn val="ctr"/>
        <c:lblOffset val="100"/>
        <c:noMultiLvlLbl val="0"/>
      </c:catAx>
      <c:valAx>
        <c:axId val="115480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475792"/>
        <c:crosses val="autoZero"/>
        <c:crossBetween val="between"/>
      </c:valAx>
      <c:spPr>
        <a:noFill/>
        <a:ln w="25376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22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761667601625482E-3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6544.3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56048945521682E-2"/>
                  <c:y val="2.578385937688369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1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6829.7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460121839395175E-2"/>
                  <c:y val="1.92893259254065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31490489160239E-2"/>
                      <c:h val="0.11916216724053512"/>
                    </c:manualLayout>
                  </c15:layout>
                </c:ext>
              </c:extLst>
            </c:dLbl>
            <c:spPr>
              <a:noFill/>
              <a:ln w="241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7102.2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5144155775723338E-2"/>
                  <c:y val="6.905848844173320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7102,2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1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7102.2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92531330292263E-2"/>
                  <c:y val="1.67042618042205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1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7102.2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221130459621885E-2"/>
                  <c:y val="1.373793411607711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7102,2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 w="2447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447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7102.2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30376"/>
        <c:axId val="188926064"/>
        <c:axId val="188919168"/>
      </c:bar3DChart>
      <c:catAx>
        <c:axId val="18893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926064"/>
        <c:crosses val="autoZero"/>
        <c:auto val="1"/>
        <c:lblAlgn val="ctr"/>
        <c:lblOffset val="100"/>
        <c:noMultiLvlLbl val="0"/>
      </c:catAx>
      <c:valAx>
        <c:axId val="1889260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88930376"/>
        <c:crosses val="autoZero"/>
        <c:crossBetween val="between"/>
      </c:valAx>
      <c:serAx>
        <c:axId val="188919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8926064"/>
        <c:crosses val="autoZero"/>
      </c:serAx>
      <c:spPr>
        <a:noFill/>
        <a:ln w="25355">
          <a:noFill/>
        </a:ln>
      </c:spPr>
    </c:plotArea>
    <c:legend>
      <c:legendPos val="r"/>
      <c:layout>
        <c:manualLayout>
          <c:xMode val="edge"/>
          <c:yMode val="edge"/>
          <c:x val="0.12631477303296795"/>
          <c:y val="0.80324067960837919"/>
          <c:w val="0.68977571174038521"/>
          <c:h val="0.19675932039162083"/>
        </c:manualLayout>
      </c:layout>
      <c:overlay val="0"/>
      <c:txPr>
        <a:bodyPr/>
        <a:lstStyle/>
        <a:p>
          <a:pPr>
            <a:defRPr sz="114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13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80251976655E-2"/>
          <c:y val="4.4833452109621461E-2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1316047277529797E-2"/>
                  <c:y val="-3.15063111688045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79470719026365E-2"/>
                  <c:y val="-2.72673236886603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6432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369359880970292E-2"/>
                  <c:y val="3.634003450219481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6432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395890800274169E-2"/>
                  <c:y val="-1.72237689377765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00486483775516E-2"/>
                  <c:y val="-2.991442772473477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432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19108280254777E-2"/>
                  <c:y val="-8.6767895878524948E-3"/>
                </c:manualLayout>
              </c:layout>
              <c:spPr>
                <a:noFill/>
                <a:ln w="2516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31552"/>
        <c:axId val="188926456"/>
        <c:axId val="191036224"/>
      </c:bar3DChart>
      <c:catAx>
        <c:axId val="1889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926456"/>
        <c:crosses val="autoZero"/>
        <c:auto val="1"/>
        <c:lblAlgn val="ctr"/>
        <c:lblOffset val="100"/>
        <c:noMultiLvlLbl val="0"/>
      </c:catAx>
      <c:valAx>
        <c:axId val="18892645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88931552"/>
        <c:crosses val="autoZero"/>
        <c:crossBetween val="between"/>
      </c:valAx>
      <c:serAx>
        <c:axId val="19103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88926456"/>
        <c:crosses val="autoZero"/>
      </c:serAx>
      <c:spPr>
        <a:noFill/>
        <a:ln w="25340">
          <a:noFill/>
        </a:ln>
      </c:spPr>
    </c:plotArea>
    <c:legend>
      <c:legendPos val="r"/>
      <c:layout>
        <c:manualLayout>
          <c:xMode val="edge"/>
          <c:yMode val="edge"/>
          <c:x val="7.5766822140862972E-2"/>
          <c:y val="0.75392984967788124"/>
          <c:w val="0.76107166858919706"/>
          <c:h val="0.24607015032211876"/>
        </c:manualLayout>
      </c:layout>
      <c:overlay val="0"/>
      <c:txPr>
        <a:bodyPr/>
        <a:lstStyle/>
        <a:p>
          <a:pPr>
            <a:defRPr sz="114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4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61721719400198E-4"/>
          <c:y val="0"/>
          <c:w val="0.97004428748738558"/>
          <c:h val="0.91226810234962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266153092905782E-2"/>
                  <c:y val="-4.617364005969910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4232192922307"/>
                      <c:h val="9.9584806143831667E-2"/>
                    </c:manualLayout>
                  </c15:layout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213572.9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038806220832314E-2"/>
                  <c:y val="1.32130542505715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171350,4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171359.4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45993609610378E-2"/>
                  <c:y val="9.420293051603911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186724.1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4968267996464892E-2"/>
                  <c:y val="9.932581956667180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26724.1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922995405157903E-2"/>
                  <c:y val="-7.54876228706705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26724.1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83392585068489E-2"/>
                  <c:y val="3.7348272642390291E-3"/>
                </c:manualLayout>
              </c:layout>
              <c:spPr>
                <a:noFill/>
                <a:ln w="2525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26724.1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78536"/>
        <c:axId val="191351872"/>
        <c:axId val="191035376"/>
      </c:bar3DChart>
      <c:catAx>
        <c:axId val="11547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1872"/>
        <c:crosses val="autoZero"/>
        <c:auto val="1"/>
        <c:lblAlgn val="ctr"/>
        <c:lblOffset val="100"/>
        <c:noMultiLvlLbl val="0"/>
      </c:catAx>
      <c:valAx>
        <c:axId val="1913518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5478536"/>
        <c:crosses val="autoZero"/>
        <c:crossBetween val="between"/>
      </c:valAx>
      <c:serAx>
        <c:axId val="19103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1872"/>
        <c:crosses val="autoZero"/>
      </c:serAx>
      <c:spPr>
        <a:noFill/>
        <a:ln w="25375">
          <a:noFill/>
        </a:ln>
      </c:spPr>
    </c:plotArea>
    <c:legend>
      <c:legendPos val="r"/>
      <c:layout>
        <c:manualLayout>
          <c:xMode val="edge"/>
          <c:yMode val="edge"/>
          <c:x val="5.5809215197780496E-2"/>
          <c:y val="0.71484772503995664"/>
          <c:w val="0.85162252972624752"/>
          <c:h val="0.28515227496004336"/>
        </c:manualLayout>
      </c:layout>
      <c:overlay val="0"/>
      <c:txPr>
        <a:bodyPr/>
        <a:lstStyle/>
        <a:p>
          <a:pPr>
            <a:defRPr sz="114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11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80669309654178E-3"/>
          <c:y val="0"/>
          <c:w val="0.9024627679656303"/>
          <c:h val="0.851482325347629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916404189836901E-2"/>
                  <c:y val="-2.38504515979620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3240347480984E-2"/>
                  <c:y val="6.41905974988420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998341765387054E-2"/>
                  <c:y val="-1.81218156553960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4295100170765832E-2"/>
                  <c:y val="-7.4745252431694816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2931.6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9225927768409E-2"/>
                  <c:y val="1.51757179249651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2921.6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661781572163464E-3"/>
                  <c:y val="0"/>
                </c:manualLayout>
              </c:layout>
              <c:spPr>
                <a:noFill/>
                <a:ln w="2510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2921.6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2656"/>
        <c:axId val="191354224"/>
        <c:axId val="191550376"/>
      </c:bar3DChart>
      <c:catAx>
        <c:axId val="19135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4224"/>
        <c:crosses val="autoZero"/>
        <c:auto val="1"/>
        <c:lblAlgn val="ctr"/>
        <c:lblOffset val="100"/>
        <c:noMultiLvlLbl val="0"/>
      </c:catAx>
      <c:valAx>
        <c:axId val="19135422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91352656"/>
        <c:crosses val="autoZero"/>
        <c:crossBetween val="between"/>
      </c:valAx>
      <c:serAx>
        <c:axId val="191550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4224"/>
        <c:crosses val="autoZero"/>
      </c:serAx>
      <c:spPr>
        <a:noFill/>
        <a:ln w="25325">
          <a:noFill/>
        </a:ln>
      </c:spPr>
    </c:plotArea>
    <c:legend>
      <c:legendPos val="r"/>
      <c:layout>
        <c:manualLayout>
          <c:xMode val="edge"/>
          <c:yMode val="edge"/>
          <c:x val="4.0448684105382424E-2"/>
          <c:y val="0.70464393488523624"/>
          <c:w val="0.82750503128705322"/>
          <c:h val="0.29160227285556922"/>
        </c:manualLayout>
      </c:layout>
      <c:overlay val="0"/>
      <c:txPr>
        <a:bodyPr/>
        <a:lstStyle/>
        <a:p>
          <a:pPr>
            <a:defRPr sz="1186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03924202057E-3"/>
          <c:y val="0"/>
          <c:w val="0.97004428748738614"/>
          <c:h val="0.91226810234962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3959652306452558E-2"/>
                  <c:y val="0.1723217905094156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51311346890841E-2"/>
                  <c:y val="0.15740218900094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556362773177688E-2"/>
                  <c:y val="0.1586627685579863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6267697795213126E-2"/>
                  <c:y val="0.1512877270996351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18181449056275E-2"/>
                  <c:y val="0.1493606200940950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26735422451407E-2"/>
                  <c:y val="0.15288611544461778"/>
                </c:manualLayout>
              </c:layout>
              <c:spPr>
                <a:noFill/>
                <a:ln w="2515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6184"/>
        <c:axId val="191351480"/>
        <c:axId val="191553344"/>
      </c:bar3DChart>
      <c:catAx>
        <c:axId val="19135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1480"/>
        <c:crosses val="autoZero"/>
        <c:auto val="1"/>
        <c:lblAlgn val="ctr"/>
        <c:lblOffset val="100"/>
        <c:noMultiLvlLbl val="0"/>
      </c:catAx>
      <c:valAx>
        <c:axId val="19135148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91356184"/>
        <c:crosses val="autoZero"/>
        <c:crossBetween val="between"/>
      </c:valAx>
      <c:serAx>
        <c:axId val="19155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1480"/>
        <c:crosses val="autoZero"/>
      </c:ser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2.6667582855197436E-2"/>
          <c:y val="0.77734453165470718"/>
          <c:w val="0.91789772212626553"/>
          <c:h val="0.22265546834529279"/>
        </c:manualLayout>
      </c:layout>
      <c:overlay val="0"/>
      <c:txPr>
        <a:bodyPr/>
        <a:lstStyle/>
        <a:p>
          <a:pPr>
            <a:defRPr sz="118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80251976655E-2"/>
          <c:y val="4.4833452109621426E-2"/>
          <c:w val="0.95118357428348488"/>
          <c:h val="0.91163936863161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27655616798E-2"/>
                  <c:y val="0.187740080709039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170921.9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58552783641771E-2"/>
                  <c:y val="2.554083383807787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151077.1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464875109789361E-2"/>
                  <c:y val="3.18402988088027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156764.5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5531842766229562E-2"/>
                  <c:y val="3.54464465980214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156750.5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687766768879924E-2"/>
                  <c:y val="3.82296083181909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156750.5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277886497064575E-2"/>
                  <c:y val="3.2051282051282048E-2"/>
                </c:manualLayout>
              </c:layout>
              <c:spPr>
                <a:noFill/>
                <a:ln w="2527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156750.5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6576"/>
        <c:axId val="191353440"/>
        <c:axId val="191549104"/>
      </c:bar3DChart>
      <c:catAx>
        <c:axId val="1913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3440"/>
        <c:crosses val="autoZero"/>
        <c:auto val="1"/>
        <c:lblAlgn val="ctr"/>
        <c:lblOffset val="100"/>
        <c:noMultiLvlLbl val="0"/>
      </c:catAx>
      <c:valAx>
        <c:axId val="1913534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91356576"/>
        <c:crosses val="autoZero"/>
        <c:crossBetween val="between"/>
      </c:valAx>
      <c:serAx>
        <c:axId val="19154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3440"/>
        <c:crosses val="autoZero"/>
      </c:ser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8.5971061836448523E-2"/>
          <c:y val="0.77716533179815039"/>
          <c:w val="0.8697237776784752"/>
          <c:h val="0.21134015412428922"/>
        </c:manualLayout>
      </c:layout>
      <c:overlay val="0"/>
      <c:txPr>
        <a:bodyPr/>
        <a:lstStyle/>
        <a:p>
          <a:pPr>
            <a:defRPr sz="126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95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80251976655E-2"/>
          <c:y val="4.4833452109621426E-2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27655616798E-2"/>
                  <c:y val="0.187740080709039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77496741045634E-2"/>
                  <c:y val="0.207550722826313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187792171824488E-2"/>
                  <c:y val="0.174626171728533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3789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745142207600325E-2"/>
                  <c:y val="0.176531717681633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3789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91629526141491E-2"/>
                  <c:y val="0.2017505344932959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3789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08550636749546E-2"/>
                  <c:y val="0.1693121693121693"/>
                </c:manualLayout>
              </c:layout>
              <c:spPr>
                <a:noFill/>
                <a:ln w="2511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5008"/>
        <c:axId val="191355400"/>
        <c:axId val="192437752"/>
      </c:bar3DChart>
      <c:catAx>
        <c:axId val="1913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5400"/>
        <c:crosses val="autoZero"/>
        <c:auto val="1"/>
        <c:lblAlgn val="ctr"/>
        <c:lblOffset val="100"/>
        <c:noMultiLvlLbl val="0"/>
      </c:catAx>
      <c:valAx>
        <c:axId val="191355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355008"/>
        <c:crosses val="autoZero"/>
        <c:crossBetween val="between"/>
      </c:valAx>
      <c:serAx>
        <c:axId val="192437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5400"/>
        <c:crosses val="autoZero"/>
      </c:serAx>
      <c:spPr>
        <a:noFill/>
        <a:ln w="25341">
          <a:noFill/>
        </a:ln>
      </c:spPr>
    </c:plotArea>
    <c:legend>
      <c:legendPos val="r"/>
      <c:layout>
        <c:manualLayout>
          <c:xMode val="edge"/>
          <c:yMode val="edge"/>
          <c:x val="2.1933124552169527E-2"/>
          <c:y val="0.68757300199817639"/>
          <c:w val="0.86960543092927545"/>
          <c:h val="0.2036144533795127"/>
        </c:manualLayout>
      </c:layout>
      <c:overlay val="0"/>
      <c:txPr>
        <a:bodyPr/>
        <a:lstStyle/>
        <a:p>
          <a:pPr>
            <a:defRPr sz="115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4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4.4833452109621426E-2"/>
          <c:w val="0.95966056509356323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8897328409792779E-2"/>
                  <c:y val="0.1310027501901664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770670201839907E-2"/>
                  <c:y val="0.1740868551287768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43091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464887425612036E-2"/>
                  <c:y val="0.2050856570533076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45397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745154824748318E-2"/>
                  <c:y val="0.2181388652442558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45397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45397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795916583507474E-2"/>
                  <c:y val="0.2301183194000917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45397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0222016651249E-2"/>
                  <c:y val="0.19859332335501789"/>
                </c:manualLayout>
              </c:layout>
              <c:spPr>
                <a:noFill/>
                <a:ln w="2521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45397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5792"/>
        <c:axId val="191357360"/>
        <c:axId val="192052616"/>
      </c:bar3DChart>
      <c:catAx>
        <c:axId val="19135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7360"/>
        <c:crosses val="autoZero"/>
        <c:auto val="1"/>
        <c:lblAlgn val="ctr"/>
        <c:lblOffset val="100"/>
        <c:noMultiLvlLbl val="0"/>
      </c:catAx>
      <c:valAx>
        <c:axId val="191357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355792"/>
        <c:crosses val="autoZero"/>
        <c:crossBetween val="between"/>
      </c:valAx>
      <c:serAx>
        <c:axId val="192052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7360"/>
        <c:crosses val="autoZero"/>
      </c:ser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2.785566004064478E-2"/>
          <c:y val="0.73606742085279042"/>
          <c:w val="0.90267468879063573"/>
          <c:h val="0.26393257914720958"/>
        </c:manualLayout>
      </c:layout>
      <c:overlay val="0"/>
      <c:txPr>
        <a:bodyPr/>
        <a:lstStyle/>
        <a:p>
          <a:pPr>
            <a:defRPr sz="1206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4603910812518E-2"/>
          <c:y val="3.2863348265030609E-2"/>
          <c:w val="0.95118357428348488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285822148931E-2"/>
                  <c:y val="1.63672189467066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92995053700481E-2"/>
                  <c:y val="1.21066208082545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464875109789361E-2"/>
                  <c:y val="1.67885976278280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9876265466816647E-2"/>
                  <c:y val="1.33299029796683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408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417708060465046E-2"/>
                  <c:y val="1.74571606007866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48923679060552E-2"/>
                  <c:y val="1.1684518013631937E-2"/>
                </c:manualLayout>
              </c:layout>
              <c:spPr>
                <a:noFill/>
                <a:ln w="2502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2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0304"/>
        <c:axId val="191350696"/>
        <c:axId val="192056008"/>
      </c:bar3DChart>
      <c:catAx>
        <c:axId val="1913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350696"/>
        <c:crosses val="autoZero"/>
        <c:auto val="1"/>
        <c:lblAlgn val="ctr"/>
        <c:lblOffset val="100"/>
        <c:noMultiLvlLbl val="0"/>
      </c:catAx>
      <c:valAx>
        <c:axId val="191350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350304"/>
        <c:crosses val="autoZero"/>
        <c:crossBetween val="between"/>
      </c:valAx>
      <c:serAx>
        <c:axId val="192056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91350696"/>
        <c:crosses val="autoZero"/>
      </c:serAx>
      <c:spPr>
        <a:noFill/>
        <a:ln w="25333">
          <a:noFill/>
        </a:ln>
      </c:spPr>
    </c:plotArea>
    <c:legend>
      <c:legendPos val="r"/>
      <c:layout>
        <c:manualLayout>
          <c:xMode val="edge"/>
          <c:yMode val="edge"/>
          <c:x val="6.7184369077153042E-2"/>
          <c:y val="0.76204814545555077"/>
          <c:w val="0.86165240303866131"/>
          <c:h val="0.2379518545444492"/>
        </c:manualLayout>
      </c:layout>
      <c:overlay val="0"/>
      <c:txPr>
        <a:bodyPr/>
        <a:lstStyle/>
        <a:p>
          <a:pPr>
            <a:defRPr sz="103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5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80251976655E-2"/>
          <c:y val="4.4833452109621391E-2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27655616767E-2"/>
                  <c:y val="0.1877400807090394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78897730560273E-2"/>
                  <c:y val="0.1290852167369863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806827641021411E-2"/>
                  <c:y val="0.1441949961033026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745142207600308E-2"/>
                  <c:y val="0.176531717681633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59563574913236E-2"/>
                  <c:y val="0.167620864798043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70464697778812E-2"/>
                  <c:y val="0.12627986348122855"/>
                </c:manualLayout>
              </c:layout>
              <c:spPr>
                <a:noFill/>
                <a:ln w="2516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162632"/>
        <c:axId val="192164592"/>
        <c:axId val="192056432"/>
      </c:bar3DChart>
      <c:catAx>
        <c:axId val="192162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164592"/>
        <c:crosses val="autoZero"/>
        <c:auto val="1"/>
        <c:lblAlgn val="ctr"/>
        <c:lblOffset val="100"/>
        <c:noMultiLvlLbl val="0"/>
      </c:catAx>
      <c:valAx>
        <c:axId val="192164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2162632"/>
        <c:crosses val="autoZero"/>
        <c:crossBetween val="between"/>
      </c:valAx>
      <c:serAx>
        <c:axId val="19205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92164592"/>
        <c:crosses val="autoZero"/>
      </c:ser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14649410609075803"/>
          <c:y val="0.7087484141208692"/>
          <c:w val="0.69495385385851927"/>
          <c:h val="0.2912515858791308"/>
        </c:manualLayout>
      </c:layout>
      <c:overlay val="0"/>
      <c:txPr>
        <a:bodyPr/>
        <a:lstStyle/>
        <a:p>
          <a:pPr>
            <a:defRPr sz="99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8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856220061415777E-2"/>
                  <c:y val="2.3676424681730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99902127725919E-2"/>
                  <c:y val="1.3153569267627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141822493102541E-2"/>
                  <c:y val="5.2614277070510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99941276635561E-2"/>
                  <c:y val="-5.2614277070511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632.70000000000005</c:v>
                </c:pt>
                <c:pt idx="1">
                  <c:v>1505.3</c:v>
                </c:pt>
                <c:pt idx="2">
                  <c:v>5231.7</c:v>
                </c:pt>
                <c:pt idx="3">
                  <c:v>1241.5999999999999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141626748554369E-2"/>
                  <c:y val="3.9460707802882744E-3"/>
                </c:manualLayout>
              </c:layout>
              <c:spPr>
                <a:noFill/>
                <a:ln w="25124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17220744170784E-2"/>
                      <c:h val="5.984874016770697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99902127725919E-2"/>
                  <c:y val="1.052285541410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78452583667184E-2"/>
                  <c:y val="5.2614277070511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7240880370386"/>
                      <c:h val="6.511016787475813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4570813374277184E-2"/>
                  <c:y val="-9.64583936670098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610.29999999999995</c:v>
                </c:pt>
                <c:pt idx="1">
                  <c:v>1240.7</c:v>
                </c:pt>
                <c:pt idx="2">
                  <c:v>5147</c:v>
                </c:pt>
                <c:pt idx="3">
                  <c:v>1195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284757587328428E-2"/>
                  <c:y val="-2.8937852388781393E-2"/>
                </c:manualLayout>
              </c:layout>
              <c:spPr>
                <a:noFill/>
                <a:ln w="25124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74262932688868"/>
                      <c:h val="2.82801739253999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99902127725919E-2"/>
                  <c:y val="-2.3676424681730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71341884557235E-2"/>
                  <c:y val="1.5784283121153483E-2"/>
                </c:manualLayout>
              </c:layout>
              <c:spPr>
                <a:noFill/>
                <a:ln w="25124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362078663572026E-2"/>
                      <c:h val="9.141730641001394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27816413885641E-2"/>
                  <c:y val="-2.104571082820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Гаринский ГО (3,2 тыс.чел.)</c:v>
                </c:pt>
                <c:pt idx="1">
                  <c:v>Сосьвинский ГО (13,7 тыс.чел.)</c:v>
                </c:pt>
                <c:pt idx="2">
                  <c:v>Серовский ГО (93,0 тыс.чел.)</c:v>
                </c:pt>
                <c:pt idx="3">
                  <c:v>Ивдельский ГО         (17,3 тыс.чел.)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611.79999999999995</c:v>
                </c:pt>
                <c:pt idx="1">
                  <c:v>1231.9000000000001</c:v>
                </c:pt>
                <c:pt idx="2" formatCode="General">
                  <c:v>5191.3</c:v>
                </c:pt>
                <c:pt idx="3" formatCode="General">
                  <c:v>1173.5999999999999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5478928"/>
        <c:axId val="115480104"/>
        <c:axId val="0"/>
      </c:bar3DChart>
      <c:catAx>
        <c:axId val="11547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88"/>
            </a:pPr>
            <a:endParaRPr lang="ru-RU"/>
          </a:p>
        </c:txPr>
        <c:crossAx val="115480104"/>
        <c:crosses val="autoZero"/>
        <c:auto val="1"/>
        <c:lblAlgn val="ctr"/>
        <c:lblOffset val="100"/>
        <c:noMultiLvlLbl val="0"/>
      </c:catAx>
      <c:valAx>
        <c:axId val="1154801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5478928"/>
        <c:crosses val="autoZero"/>
        <c:crossBetween val="between"/>
      </c:valAx>
      <c:spPr>
        <a:noFill/>
        <a:ln w="25354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284159244527577E-2"/>
          <c:w val="0.82557434419058273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35307537992E-2"/>
                  <c:y val="0.1452541775822461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4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8471.2999999999993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620839826920622E-2"/>
                  <c:y val="0.2402845377601646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4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11187.1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107927082885064E-2"/>
                  <c:y val="0.215474612081391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4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9546.7000000000007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0036429872495445E-2"/>
                  <c:y val="0.21285307697107622"/>
                </c:manualLayout>
              </c:layout>
              <c:spPr>
                <a:noFill/>
                <a:ln w="2521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9920.6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245549365261569E-2"/>
                  <c:y val="0.2433578767602677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4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9180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22404371584699E-2"/>
                  <c:y val="0.2063037515258124"/>
                </c:manualLayout>
              </c:layout>
              <c:spPr>
                <a:noFill/>
                <a:ln w="2521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162240"/>
        <c:axId val="192163416"/>
        <c:axId val="193560504"/>
      </c:bar3DChart>
      <c:catAx>
        <c:axId val="1921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163416"/>
        <c:crosses val="autoZero"/>
        <c:auto val="1"/>
        <c:lblAlgn val="ctr"/>
        <c:lblOffset val="100"/>
        <c:noMultiLvlLbl val="0"/>
      </c:catAx>
      <c:valAx>
        <c:axId val="192163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2162240"/>
        <c:crosses val="autoZero"/>
        <c:crossBetween val="between"/>
      </c:valAx>
      <c:serAx>
        <c:axId val="193560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92163416"/>
        <c:crosses val="autoZero"/>
      </c:serAx>
      <c:spPr>
        <a:noFill/>
        <a:ln w="25354">
          <a:noFill/>
        </a:ln>
      </c:spPr>
    </c:plotArea>
    <c:legend>
      <c:legendPos val="r"/>
      <c:layout>
        <c:manualLayout>
          <c:xMode val="edge"/>
          <c:yMode val="edge"/>
          <c:x val="4.8375571905970763E-2"/>
          <c:y val="0.72613761515104736"/>
          <c:w val="0.76019025625500758"/>
          <c:h val="0.20181978422293281"/>
        </c:manualLayout>
      </c:layout>
      <c:overlay val="0"/>
      <c:txPr>
        <a:bodyPr/>
        <a:lstStyle/>
        <a:p>
          <a:pPr>
            <a:defRPr sz="105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87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28561743568E-2"/>
          <c:y val="0.16553632157847972"/>
          <c:w val="0.88750515020512866"/>
          <c:h val="0.647431600232850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881416968695657E-2"/>
                  <c:y val="0.1314718732505809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325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54130976483903E-2"/>
                  <c:y val="0.1480765642217280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460124796775689E-2"/>
                  <c:y val="0.1505972914171219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745142207600294E-2"/>
                  <c:y val="0.176531717681633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81007173186254E-2"/>
                  <c:y val="0.168651556898275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16331513322579E-2"/>
                  <c:y val="0.1456350658381001"/>
                </c:manualLayout>
              </c:layout>
              <c:spPr>
                <a:noFill/>
                <a:ln w="2532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164200"/>
        <c:axId val="192164984"/>
        <c:axId val="193561352"/>
      </c:bar3DChart>
      <c:catAx>
        <c:axId val="19216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164984"/>
        <c:crosses val="autoZero"/>
        <c:auto val="1"/>
        <c:lblAlgn val="ctr"/>
        <c:lblOffset val="100"/>
        <c:noMultiLvlLbl val="0"/>
      </c:catAx>
      <c:valAx>
        <c:axId val="1921649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2164200"/>
        <c:crosses val="autoZero"/>
        <c:crossBetween val="between"/>
      </c:valAx>
      <c:serAx>
        <c:axId val="193561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92164984"/>
        <c:crosses val="autoZero"/>
      </c:serAx>
      <c:spPr>
        <a:noFill/>
        <a:ln w="25323">
          <a:noFill/>
        </a:ln>
      </c:spPr>
    </c:plotArea>
    <c:legend>
      <c:legendPos val="r"/>
      <c:layout>
        <c:manualLayout>
          <c:xMode val="edge"/>
          <c:yMode val="edge"/>
          <c:x val="9.7497370705722342E-2"/>
          <c:y val="0.66656011670997706"/>
          <c:w val="0.76152593991203787"/>
          <c:h val="0.33343988329002294"/>
        </c:manualLayout>
      </c:layout>
      <c:overlay val="0"/>
      <c:txPr>
        <a:bodyPr/>
        <a:lstStyle/>
        <a:p>
          <a:pPr>
            <a:defRPr sz="116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87688199669132E-4"/>
          <c:y val="0"/>
          <c:w val="0.97004428748738636"/>
          <c:h val="0.91226810234962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370619538649659E-2"/>
                  <c:y val="1.83851124758860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3425.5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18941400349206E-2"/>
                  <c:y val="5.809639141300116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11902.1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764977134702285E-2"/>
                  <c:y val="2.64563693378808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3770.7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943751518526342E-2"/>
                  <c:y val="5.762419632560004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110881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9158062714669E-2"/>
                  <c:y val="1.21219554574351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62449.3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762625965380366E-2"/>
                  <c:y val="8.3289966805340423E-3"/>
                </c:manualLayout>
              </c:layout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41093.699999999997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27676081229189E-2"/>
                  <c:y val="8.3289966805340423E-3"/>
                </c:manualLayout>
              </c:layout>
              <c:spPr>
                <a:noFill/>
                <a:ln w="2529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3437.8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70916635231877E-2"/>
                  <c:y val="4.1644983402670593E-3"/>
                </c:manualLayout>
              </c:layout>
              <c:spPr>
                <a:noFill/>
                <a:ln w="2529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1561.1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spPr>
              <a:noFill/>
              <a:ln w="252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Лист1!$J$2</c:f>
              <c:numCache>
                <c:formatCode>0.0</c:formatCode>
                <c:ptCount val="1"/>
                <c:pt idx="0">
                  <c:v>1383.5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70696"/>
        <c:axId val="202968736"/>
        <c:axId val="193560080"/>
      </c:bar3DChart>
      <c:catAx>
        <c:axId val="20297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68736"/>
        <c:crosses val="autoZero"/>
        <c:auto val="1"/>
        <c:lblAlgn val="ctr"/>
        <c:lblOffset val="100"/>
        <c:noMultiLvlLbl val="0"/>
      </c:catAx>
      <c:valAx>
        <c:axId val="20296873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02970696"/>
        <c:crosses val="autoZero"/>
        <c:crossBetween val="between"/>
      </c:valAx>
      <c:serAx>
        <c:axId val="1935600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68736"/>
        <c:crosses val="autoZero"/>
      </c:serAx>
      <c:spPr>
        <a:noFill/>
        <a:ln w="25345">
          <a:noFill/>
        </a:ln>
      </c:spPr>
    </c:plotArea>
    <c:legend>
      <c:legendPos val="r"/>
      <c:layout>
        <c:manualLayout>
          <c:xMode val="edge"/>
          <c:yMode val="edge"/>
          <c:x val="7.8866094208989615E-2"/>
          <c:y val="0.7956558256311751"/>
          <c:w val="0.82968934616858281"/>
          <c:h val="0.20434417436882477"/>
        </c:manualLayout>
      </c:layout>
      <c:overlay val="0"/>
      <c:txPr>
        <a:bodyPr/>
        <a:lstStyle/>
        <a:p>
          <a:pPr>
            <a:defRPr sz="87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96682791010705E-3"/>
          <c:y val="0"/>
          <c:w val="0.97004428748738558"/>
          <c:h val="0.737499810065632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25383989731915E-2"/>
                  <c:y val="0.1620967515335154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0173541002136E-2"/>
                  <c:y val="0.15681969230486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42996263330456E-2"/>
                  <c:y val="0.1599354653359856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9032351952500118E-2"/>
                  <c:y val="0.1476535794833212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60624752725101E-2"/>
                  <c:y val="0.1488466163456084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02642375169556E-2"/>
                  <c:y val="0.14929447108699107"/>
                </c:manualLayout>
              </c:layout>
              <c:spPr>
                <a:noFill/>
                <a:ln w="2518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65992"/>
        <c:axId val="202967560"/>
        <c:axId val="193555416"/>
      </c:bar3DChart>
      <c:catAx>
        <c:axId val="20296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67560"/>
        <c:crosses val="autoZero"/>
        <c:auto val="1"/>
        <c:lblAlgn val="ctr"/>
        <c:lblOffset val="100"/>
        <c:noMultiLvlLbl val="0"/>
      </c:catAx>
      <c:valAx>
        <c:axId val="2029675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02965992"/>
        <c:crosses val="autoZero"/>
        <c:crossBetween val="between"/>
      </c:valAx>
      <c:serAx>
        <c:axId val="1935554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67560"/>
        <c:crosses val="autoZero"/>
      </c:ser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10335970825639898"/>
          <c:y val="0.48941204872613703"/>
          <c:w val="0.75616767964751275"/>
          <c:h val="0.20835768053678347"/>
        </c:manualLayout>
      </c:layout>
      <c:overlay val="0"/>
      <c:txPr>
        <a:bodyPr/>
        <a:lstStyle/>
        <a:p>
          <a:pPr>
            <a:defRPr sz="103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45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22278454998E-2"/>
          <c:y val="3.3384470763656054E-2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1316032950317221E-2"/>
                  <c:y val="0.2114436449944163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43580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237761878460105E-2"/>
                  <c:y val="0.101462837016287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39564038997511E-2"/>
                  <c:y val="0.115481178926867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463051213215049E-2"/>
                  <c:y val="0.108914212863038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28945036030367E-2"/>
                  <c:y val="9.72418016151675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69820554649267E-2"/>
                  <c:y val="0.10652098547288608"/>
                </c:manualLayout>
              </c:layout>
              <c:spPr>
                <a:noFill/>
                <a:ln w="2408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0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69128"/>
        <c:axId val="202969912"/>
        <c:axId val="193567712"/>
      </c:bar3DChart>
      <c:catAx>
        <c:axId val="20296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69912"/>
        <c:crosses val="autoZero"/>
        <c:auto val="1"/>
        <c:lblAlgn val="ctr"/>
        <c:lblOffset val="100"/>
        <c:noMultiLvlLbl val="0"/>
      </c:catAx>
      <c:valAx>
        <c:axId val="2029699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02969128"/>
        <c:crosses val="autoZero"/>
        <c:crossBetween val="between"/>
      </c:valAx>
      <c:serAx>
        <c:axId val="19356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69912"/>
        <c:crosses val="autoZero"/>
      </c:serAx>
      <c:spPr>
        <a:noFill/>
        <a:ln w="25348">
          <a:noFill/>
        </a:ln>
      </c:spPr>
    </c:plotArea>
    <c:legend>
      <c:legendPos val="r"/>
      <c:layout>
        <c:manualLayout>
          <c:xMode val="edge"/>
          <c:yMode val="edge"/>
          <c:x val="9.1272944470848161E-2"/>
          <c:y val="0.74379214400775007"/>
          <c:w val="0.72982415126331068"/>
          <c:h val="0.25400042805808065"/>
        </c:manualLayout>
      </c:layout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61721719400176E-4"/>
          <c:y val="0"/>
          <c:w val="0.97004428748738525"/>
          <c:h val="0.91226810234962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1491188230596268E-2"/>
                  <c:y val="-6.375575422697081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1629.9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4361454596499E-2"/>
                  <c:y val="-8.920330521356410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1670.9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464843774669689E-2"/>
                  <c:y val="-6.618783813962903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4628749005131324E-2"/>
                  <c:y val="-8.420602766149157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91554314830437E-2"/>
                  <c:y val="-7.22761738307686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125.6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32854261206556E-2"/>
                  <c:y val="-7.319304666056725E-3"/>
                </c:manualLayout>
              </c:layout>
              <c:spPr>
                <a:noFill/>
                <a:ln w="2525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71088"/>
        <c:axId val="202971872"/>
        <c:axId val="203079736"/>
      </c:bar3DChart>
      <c:catAx>
        <c:axId val="20297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71872"/>
        <c:crosses val="autoZero"/>
        <c:auto val="1"/>
        <c:lblAlgn val="ctr"/>
        <c:lblOffset val="100"/>
        <c:noMultiLvlLbl val="0"/>
      </c:catAx>
      <c:valAx>
        <c:axId val="2029718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02971088"/>
        <c:crosses val="autoZero"/>
        <c:crossBetween val="between"/>
      </c:valAx>
      <c:serAx>
        <c:axId val="203079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71872"/>
        <c:crosses val="autoZero"/>
      </c:ser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6.1009970654802292E-2"/>
          <c:y val="0.71847582065940385"/>
          <c:w val="0.83036624387423719"/>
          <c:h val="0.28152417934059615"/>
        </c:manualLayout>
      </c:layout>
      <c:overlay val="0"/>
      <c:txPr>
        <a:bodyPr/>
        <a:lstStyle/>
        <a:p>
          <a:pPr>
            <a:defRPr sz="1187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6172171940022E-4"/>
          <c:y val="0"/>
          <c:w val="0.97004428748738591"/>
          <c:h val="0.91226810234962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199723666751155E-2"/>
                  <c:y val="0.164987886129618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01734571036659E-2"/>
                  <c:y val="0.22236350516017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1926.3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556398785023589E-2"/>
                  <c:y val="0.1880349052645474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11342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094298219301793E-2"/>
                  <c:y val="0.1294469130074831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11269.7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91554314830437E-2"/>
                  <c:y val="0.1306398983905551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11600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76884717076971E-2"/>
                  <c:y val="0.19230769230769232"/>
                </c:manualLayout>
              </c:layout>
              <c:spPr>
                <a:noFill/>
                <a:ln w="2509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65600"/>
        <c:axId val="202967952"/>
        <c:axId val="203083128"/>
      </c:bar3DChart>
      <c:catAx>
        <c:axId val="2029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67952"/>
        <c:crosses val="autoZero"/>
        <c:auto val="1"/>
        <c:lblAlgn val="ctr"/>
        <c:lblOffset val="100"/>
        <c:noMultiLvlLbl val="0"/>
      </c:catAx>
      <c:valAx>
        <c:axId val="2029679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02965600"/>
        <c:crosses val="autoZero"/>
        <c:crossBetween val="between"/>
      </c:valAx>
      <c:serAx>
        <c:axId val="203083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67952"/>
        <c:crosses val="autoZero"/>
      </c:serAx>
      <c:spPr>
        <a:noFill/>
        <a:ln w="25323">
          <a:noFill/>
        </a:ln>
      </c:spPr>
    </c:plotArea>
    <c:legend>
      <c:legendPos val="r"/>
      <c:layout>
        <c:manualLayout>
          <c:xMode val="edge"/>
          <c:yMode val="edge"/>
          <c:x val="8.0537317293297911E-2"/>
          <c:y val="0.75330935484916228"/>
          <c:w val="0.84726422724391603"/>
          <c:h val="0.24669064515083761"/>
        </c:manualLayout>
      </c:layout>
      <c:overlay val="0"/>
      <c:txPr>
        <a:bodyPr/>
        <a:lstStyle/>
        <a:p>
          <a:pPr>
            <a:defRPr sz="1035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52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5680251976655E-2"/>
          <c:y val="4.4833452109621426E-2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27655616798E-2"/>
                  <c:y val="0.187740080709039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77496741045634E-2"/>
                  <c:y val="0.207550722826313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187792171824488E-2"/>
                  <c:y val="0.174626171728533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745142207600325E-2"/>
                  <c:y val="0.176531717681633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91629526141491E-2"/>
                  <c:y val="0.2017505344932959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08550636749546E-2"/>
                  <c:y val="0.1693121693121693"/>
                </c:manualLayout>
              </c:layout>
              <c:spPr>
                <a:noFill/>
                <a:ln w="2514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966776"/>
        <c:axId val="202968344"/>
        <c:axId val="203081856"/>
      </c:bar3DChart>
      <c:catAx>
        <c:axId val="20296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68344"/>
        <c:crosses val="autoZero"/>
        <c:auto val="1"/>
        <c:lblAlgn val="ctr"/>
        <c:lblOffset val="100"/>
        <c:noMultiLvlLbl val="0"/>
      </c:catAx>
      <c:valAx>
        <c:axId val="202968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2966776"/>
        <c:crosses val="autoZero"/>
        <c:crossBetween val="between"/>
      </c:valAx>
      <c:serAx>
        <c:axId val="20308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02968344"/>
        <c:crosses val="autoZero"/>
      </c:ser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3.8135647056856743E-2"/>
          <c:y val="0.64052454640968481"/>
          <c:w val="0.87524014912148718"/>
          <c:h val="0.11617454566978813"/>
        </c:manualLayout>
      </c:layout>
      <c:overlay val="0"/>
      <c:txPr>
        <a:bodyPr/>
        <a:lstStyle/>
        <a:p>
          <a:pPr>
            <a:defRPr sz="116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42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08688165571658E-2"/>
          <c:y val="8.6734281680345918E-3"/>
          <c:w val="0.88750515020512866"/>
          <c:h val="0.891556881339178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7083327655616798E-2"/>
                  <c:y val="0.187740080709039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77496741045634E-2"/>
                  <c:y val="0.207550722826313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60302.3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187792171824488E-2"/>
                  <c:y val="0.174626171728533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62573.8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0142200377818951E-2"/>
                  <c:y val="0.185074063660712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64708.800000000003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94541685473903E-2"/>
                  <c:y val="0.15476722176856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49261.3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08550636749546E-2"/>
                  <c:y val="0.1693121693121693"/>
                </c:manualLayout>
              </c:layout>
              <c:spPr>
                <a:noFill/>
                <a:ln w="2492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49261.3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51088"/>
        <c:axId val="203730816"/>
        <c:axId val="203367704"/>
      </c:bar3DChart>
      <c:catAx>
        <c:axId val="19135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730816"/>
        <c:crosses val="autoZero"/>
        <c:auto val="1"/>
        <c:lblAlgn val="ctr"/>
        <c:lblOffset val="100"/>
        <c:noMultiLvlLbl val="0"/>
      </c:catAx>
      <c:valAx>
        <c:axId val="2037308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351088"/>
        <c:crosses val="autoZero"/>
        <c:crossBetween val="between"/>
      </c:valAx>
      <c:serAx>
        <c:axId val="203367704"/>
        <c:scaling>
          <c:orientation val="minMax"/>
        </c:scaling>
        <c:delete val="1"/>
        <c:axPos val="b"/>
        <c:majorTickMark val="out"/>
        <c:minorTickMark val="none"/>
        <c:tickLblPos val="nextTo"/>
        <c:crossAx val="203730816"/>
        <c:crosses val="autoZero"/>
      </c:serAx>
      <c:spPr>
        <a:noFill/>
        <a:ln w="25288">
          <a:noFill/>
        </a:ln>
      </c:spPr>
    </c:plotArea>
    <c:legend>
      <c:legendPos val="r"/>
      <c:layout>
        <c:manualLayout>
          <c:xMode val="edge"/>
          <c:yMode val="edge"/>
          <c:x val="6.5842686861594446E-2"/>
          <c:y val="0.67676232407930748"/>
          <c:w val="0.85432716451844803"/>
          <c:h val="0.31605940001258626"/>
        </c:manualLayout>
      </c:layout>
      <c:overlay val="0"/>
      <c:txPr>
        <a:bodyPr/>
        <a:lstStyle/>
        <a:p>
          <a:pPr>
            <a:defRPr sz="115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7723934360968E-3"/>
          <c:y val="1.4898302619824237E-2"/>
          <c:w val="0.68430239903994206"/>
          <c:h val="0.98510179969004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spPr>
              <a:noFill/>
              <a:ln w="25322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совокупный доход 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</c:v>
                </c:pt>
                <c:pt idx="8">
                  <c:v>доходы от продажи</c:v>
                </c:pt>
                <c:pt idx="9">
                  <c:v>штрафы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111700</c:v>
                </c:pt>
                <c:pt idx="1">
                  <c:v>9158.6</c:v>
                </c:pt>
                <c:pt idx="2">
                  <c:v>1256</c:v>
                </c:pt>
                <c:pt idx="3">
                  <c:v>120</c:v>
                </c:pt>
                <c:pt idx="4">
                  <c:v>740</c:v>
                </c:pt>
                <c:pt idx="5">
                  <c:v>350</c:v>
                </c:pt>
                <c:pt idx="6">
                  <c:v>1816.6</c:v>
                </c:pt>
                <c:pt idx="7">
                  <c:v>1170</c:v>
                </c:pt>
                <c:pt idx="8">
                  <c:v>40</c:v>
                </c:pt>
                <c:pt idx="9">
                  <c:v>2773.3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r"/>
      <c:layout>
        <c:manualLayout>
          <c:xMode val="edge"/>
          <c:yMode val="edge"/>
          <c:x val="0.58090712769074182"/>
          <c:y val="0"/>
          <c:w val="0.4097380462655055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0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Прогноз поступлений налоговых и неналоговых доходов в местный бюджет в</a:t>
            </a:r>
            <a:r>
              <a:rPr lang="ru-RU" baseline="0"/>
              <a:t> 2024-2026 годы</a:t>
            </a:r>
            <a:endParaRPr lang="ru-RU"/>
          </a:p>
        </c:rich>
      </c:tx>
      <c:overlay val="0"/>
      <c:spPr>
        <a:noFill/>
        <a:ln w="3815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B9BD5"/>
            </a:solidFill>
            <a:ln w="38150">
              <a:noFill/>
            </a:ln>
          </c:spPr>
          <c:invertIfNegative val="0"/>
          <c:dLbls>
            <c:spPr>
              <a:noFill/>
              <a:ln w="381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123324.6</c:v>
                </c:pt>
                <c:pt idx="1">
                  <c:v>5804.9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D7D31"/>
            </a:solidFill>
            <a:ln w="38150">
              <a:noFill/>
            </a:ln>
          </c:spPr>
          <c:invertIfNegative val="0"/>
          <c:dLbls>
            <c:spPr>
              <a:noFill/>
              <a:ln w="381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116724.6</c:v>
                </c:pt>
                <c:pt idx="1">
                  <c:v>6018.8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A5A5A5"/>
            </a:solidFill>
            <a:ln w="38150">
              <a:noFill/>
            </a:ln>
          </c:spPr>
          <c:invertIfNegative val="0"/>
          <c:dLbls>
            <c:spPr>
              <a:noFill/>
              <a:ln w="381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130554.6</c:v>
                </c:pt>
                <c:pt idx="1">
                  <c:v>6188.4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479320"/>
        <c:axId val="115473440"/>
        <c:axId val="112630648"/>
      </c:bar3DChart>
      <c:catAx>
        <c:axId val="11547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43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73440"/>
        <c:crosses val="autoZero"/>
        <c:auto val="1"/>
        <c:lblAlgn val="ctr"/>
        <c:lblOffset val="100"/>
        <c:noMultiLvlLbl val="0"/>
      </c:catAx>
      <c:valAx>
        <c:axId val="115473440"/>
        <c:scaling>
          <c:orientation val="minMax"/>
        </c:scaling>
        <c:delete val="1"/>
        <c:axPos val="l"/>
        <c:majorGridlines>
          <c:spPr>
            <a:ln w="143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15479320"/>
        <c:crosses val="autoZero"/>
        <c:crossBetween val="between"/>
      </c:valAx>
      <c:serAx>
        <c:axId val="112630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38">
            <a:noFill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473440"/>
        <c:crosses val="autoZero"/>
        <c:tickLblSkip val="1"/>
        <c:tickMarkSkip val="1"/>
      </c:serAx>
      <c:spPr>
        <a:noFill/>
        <a:ln w="38150">
          <a:noFill/>
        </a:ln>
      </c:spPr>
    </c:plotArea>
    <c:legend>
      <c:legendPos val="b"/>
      <c:overlay val="0"/>
      <c:spPr>
        <a:noFill/>
        <a:ln w="3815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5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430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3631462200896979"/>
                  <c:y val="-3.20145740264943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139671209187392"/>
                  <c:y val="9.6590671417013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253388042460309"/>
                  <c:y val="-0.13561806449879696"/>
                </c:manualLayout>
              </c:layout>
              <c:spPr>
                <a:ln w="13815">
                  <a:prstDash val="sysDot"/>
                  <a:miter lim="800000"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42553975682973E-2"/>
                  <c:y val="-7.25362285730353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8420">
                <a:noFill/>
              </a:ln>
            </c:sp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427274</c:v>
                </c:pt>
                <c:pt idx="1">
                  <c:v>2946.7</c:v>
                </c:pt>
                <c:pt idx="2">
                  <c:v>69779.199999999997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50">
          <a:noFill/>
        </a:ln>
      </c:spPr>
    </c:plotArea>
    <c:plotVisOnly val="1"/>
    <c:dispBlanksAs val="zero"/>
    <c:showDLblsOverMax val="0"/>
  </c:chart>
  <c:txPr>
    <a:bodyPr/>
    <a:lstStyle/>
    <a:p>
      <a:pPr>
        <a:defRPr sz="130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450467797511"/>
          <c:y val="0.21249064456825037"/>
          <c:w val="0.88663013148931025"/>
          <c:h val="0.46873876648282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 норматив отчисления 84%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7659705955850864E-3"/>
                  <c:y val="-5.8599438207489953E-2"/>
                </c:manualLayout>
              </c:layout>
              <c:spPr/>
              <c:txPr>
                <a:bodyPr rot="-1800000" vert="horz"/>
                <a:lstStyle/>
                <a:p>
                  <a:pPr>
                    <a:defRPr sz="1654"/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8">
                <a:noFill/>
              </a:ln>
            </c:spPr>
            <c:txPr>
              <a:bodyPr rot="-1800000" vert="horz"/>
              <a:lstStyle/>
              <a:p>
                <a:pPr>
                  <a:defRPr sz="16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(ожидаемое)норматив отчисления 84%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958006580168454E-2"/>
                  <c:y val="-4.97774293793221E-2"/>
                </c:manualLayout>
              </c:layout>
              <c:spPr/>
              <c:txPr>
                <a:bodyPr rot="-1800000"/>
                <a:lstStyle/>
                <a:p>
                  <a:pPr>
                    <a:defRPr sz="1654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8">
                <a:noFill/>
              </a:ln>
            </c:spPr>
            <c:txPr>
              <a:bodyPr rot="-1800000"/>
              <a:lstStyle/>
              <a:p>
                <a:pPr>
                  <a:defRPr sz="16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(прогноз)норматив отчисления 84%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3.5526921557465535E-2"/>
                  <c:y val="-5.2147783159289703E-2"/>
                </c:manualLayout>
              </c:layout>
              <c:spPr/>
              <c:txPr>
                <a:bodyPr rot="-1800000"/>
                <a:lstStyle/>
                <a:p>
                  <a:pPr>
                    <a:defRPr sz="1654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8">
                <a:noFill/>
              </a:ln>
            </c:spPr>
            <c:txPr>
              <a:bodyPr rot="-1800000"/>
              <a:lstStyle/>
              <a:p>
                <a:pPr>
                  <a:defRPr sz="16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(прогноз)норматив отчисления 84%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223489314225348E-2"/>
                  <c:y val="-5.2147783159289633E-2"/>
                </c:manualLayout>
              </c:layout>
              <c:spPr/>
              <c:txPr>
                <a:bodyPr rot="-1800000"/>
                <a:lstStyle/>
                <a:p>
                  <a:pPr>
                    <a:defRPr sz="1654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8">
                <a:noFill/>
              </a:ln>
            </c:spPr>
            <c:txPr>
              <a:bodyPr rot="-1800000"/>
              <a:lstStyle/>
              <a:p>
                <a:pPr>
                  <a:defRPr sz="16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2026год (прогноз)норматив отчисления 84 %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6090212388261054E-2"/>
                  <c:y val="-5.2147783159289633E-2"/>
                </c:manualLayout>
              </c:layout>
              <c:spPr/>
              <c:txPr>
                <a:bodyPr rot="-1800000"/>
                <a:lstStyle/>
                <a:p>
                  <a:pPr>
                    <a:defRPr sz="1654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8">
                <a:noFill/>
              </a:ln>
            </c:spPr>
            <c:txPr>
              <a:bodyPr rot="-1800000"/>
              <a:lstStyle/>
              <a:p>
                <a:pPr>
                  <a:defRPr sz="16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73832"/>
        <c:axId val="115474224"/>
        <c:axId val="0"/>
      </c:bar3DChart>
      <c:catAx>
        <c:axId val="11547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474224"/>
        <c:crosses val="autoZero"/>
        <c:auto val="1"/>
        <c:lblAlgn val="ctr"/>
        <c:lblOffset val="100"/>
        <c:noMultiLvlLbl val="0"/>
      </c:catAx>
      <c:valAx>
        <c:axId val="11547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73832"/>
        <c:crosses val="autoZero"/>
        <c:crossBetween val="between"/>
      </c:valAx>
      <c:spPr>
        <a:noFill/>
        <a:ln w="2536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4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4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4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4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4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2632170978627665E-5"/>
          <c:y val="0.78014302705469651"/>
          <c:w val="0.99993736782902132"/>
          <c:h val="0.21985697294530349"/>
        </c:manualLayout>
      </c:layout>
      <c:overlay val="0"/>
      <c:txPr>
        <a:bodyPr/>
        <a:lstStyle/>
        <a:p>
          <a:pPr>
            <a:defRPr sz="124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6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94247440021722E-2"/>
          <c:y val="9.9802572895820826E-2"/>
          <c:w val="0.88955087616575235"/>
          <c:h val="0.53910162339584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3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1540.1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24E-2"/>
                  <c:y val="-1.5752351069405784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8015.6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479E-2"/>
                  <c:y val="-2.2503358670579839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9158.6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84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9158.6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24E-2"/>
                  <c:y val="-1.3502015202347803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0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9158.6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75008"/>
        <c:axId val="115476184"/>
        <c:axId val="0"/>
      </c:bar3DChart>
      <c:catAx>
        <c:axId val="1154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476184"/>
        <c:crosses val="autoZero"/>
        <c:auto val="1"/>
        <c:lblAlgn val="ctr"/>
        <c:lblOffset val="100"/>
        <c:noMultiLvlLbl val="0"/>
      </c:catAx>
      <c:valAx>
        <c:axId val="115476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5475008"/>
        <c:crosses val="autoZero"/>
        <c:crossBetween val="between"/>
      </c:valAx>
      <c:spPr>
        <a:noFill/>
        <a:ln w="25350">
          <a:noFill/>
        </a:ln>
      </c:spPr>
    </c:plotArea>
    <c:legend>
      <c:legendPos val="r"/>
      <c:layout>
        <c:manualLayout>
          <c:xMode val="edge"/>
          <c:yMode val="edge"/>
          <c:x val="5.3908494810377405E-2"/>
          <c:y val="0.78537418466256081"/>
          <c:w val="0.87061476125285964"/>
          <c:h val="0.21462581533743919"/>
        </c:manualLayout>
      </c:layout>
      <c:overlay val="0"/>
      <c:txPr>
        <a:bodyPr/>
        <a:lstStyle/>
        <a:p>
          <a:pPr>
            <a:defRPr sz="1614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07005429525238E-2"/>
          <c:y val="0.11105425223111094"/>
          <c:w val="0.90703388861578493"/>
          <c:h val="0.50017379524084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 (факт)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805676467860443E-2"/>
                  <c:y val="-2.25033586705798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1565.6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 (ожидаемое)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450751630956131E-2"/>
                  <c:y val="-1.5752351069405791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1005.7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7966277772625496E-2"/>
                  <c:y val="-2.25033586705798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16060130476489E-2"/>
                  <c:y val="-1.8002686936463626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0751630956131E-2"/>
                  <c:y val="-1.3502015202347808E-2"/>
                </c:manualLayout>
              </c:layout>
              <c:spPr/>
              <c:txPr>
                <a:bodyPr rot="-18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77360"/>
        <c:axId val="187673152"/>
        <c:axId val="0"/>
      </c:bar3DChart>
      <c:catAx>
        <c:axId val="11547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673152"/>
        <c:crosses val="autoZero"/>
        <c:auto val="1"/>
        <c:lblAlgn val="ctr"/>
        <c:lblOffset val="100"/>
        <c:noMultiLvlLbl val="0"/>
      </c:catAx>
      <c:valAx>
        <c:axId val="1876731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5477360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3.3760259009539974E-2"/>
          <c:y val="0.76"/>
          <c:w val="0.93197931695663783"/>
          <c:h val="0.24"/>
        </c:manualLayout>
      </c:layout>
      <c:overlay val="0"/>
      <c:txPr>
        <a:bodyPr/>
        <a:lstStyle/>
        <a:p>
          <a:pPr>
            <a:defRPr sz="158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21:08:17.553" idx="2">
    <p:pos x="5493" y="63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AB81D-AC18-4D80-813D-8AE6FFEAAAF5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C956F-E85A-4CAB-B648-0ED9F4919F85}">
      <dgm:prSet phldrT="[Текст]" custT="1"/>
      <dgm:spPr/>
      <dgm:t>
        <a:bodyPr/>
        <a:lstStyle/>
        <a:p>
          <a:r>
            <a:rPr lang="ru-RU" sz="1600" b="1" dirty="0" smtClean="0"/>
            <a:t>Бюджеты  Российской Федерации </a:t>
          </a:r>
          <a:endParaRPr lang="ru-RU" sz="1600" b="1" dirty="0"/>
        </a:p>
      </dgm:t>
    </dgm:pt>
    <dgm:pt modelId="{38A90CA3-A37C-4F38-BBF4-2BC3B8DE1EA6}" type="parTrans" cxnId="{0F12A6AD-A818-4690-8FA7-F1B9C0634B49}">
      <dgm:prSet/>
      <dgm:spPr/>
      <dgm:t>
        <a:bodyPr/>
        <a:lstStyle/>
        <a:p>
          <a:endParaRPr lang="ru-RU"/>
        </a:p>
      </dgm:t>
    </dgm:pt>
    <dgm:pt modelId="{4B9F9A9D-F1DF-4FFE-816D-A9D4FC4D7679}" type="sibTrans" cxnId="{0F12A6AD-A818-4690-8FA7-F1B9C0634B49}">
      <dgm:prSet/>
      <dgm:spPr/>
      <dgm:t>
        <a:bodyPr/>
        <a:lstStyle/>
        <a:p>
          <a:endParaRPr lang="ru-RU"/>
        </a:p>
      </dgm:t>
    </dgm:pt>
    <dgm:pt modelId="{0E4C86E5-BF27-453A-AF8A-268E0A819144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федеральный  бюджет</a:t>
          </a:r>
          <a:endParaRPr lang="ru-RU" b="1" dirty="0"/>
        </a:p>
      </dgm:t>
    </dgm:pt>
    <dgm:pt modelId="{1F0E46D1-EBD3-4817-93F0-5563EE2AC189}" type="parTrans" cxnId="{CB02DC7A-C2CA-4285-9F02-57EE5F746185}">
      <dgm:prSet/>
      <dgm:spPr/>
      <dgm:t>
        <a:bodyPr/>
        <a:lstStyle/>
        <a:p>
          <a:endParaRPr lang="ru-RU"/>
        </a:p>
      </dgm:t>
    </dgm:pt>
    <dgm:pt modelId="{912343A5-6721-4BFA-98C7-D869D5612A94}" type="sibTrans" cxnId="{CB02DC7A-C2CA-4285-9F02-57EE5F746185}">
      <dgm:prSet/>
      <dgm:spPr/>
      <dgm:t>
        <a:bodyPr/>
        <a:lstStyle/>
        <a:p>
          <a:endParaRPr lang="ru-RU"/>
        </a:p>
      </dgm:t>
    </dgm:pt>
    <dgm:pt modelId="{85762BB1-1AF4-4E6B-B4C4-303969B79ACC}">
      <dgm:prSet phldrT="[Текст]" custT="1"/>
      <dgm:spPr/>
      <dgm:t>
        <a:bodyPr/>
        <a:lstStyle/>
        <a:p>
          <a:endParaRPr lang="ru-RU" sz="1200" dirty="0" smtClean="0"/>
        </a:p>
        <a:p>
          <a:r>
            <a:rPr lang="ru-RU" sz="1600" b="1" dirty="0" smtClean="0"/>
            <a:t>Бюджеты  субъектов Российской  Федерации</a:t>
          </a:r>
          <a:endParaRPr lang="ru-RU" sz="1600" b="1" dirty="0"/>
        </a:p>
      </dgm:t>
    </dgm:pt>
    <dgm:pt modelId="{D0862459-2702-4CF5-9BA4-0C684CFCDF33}" type="parTrans" cxnId="{B6A970F2-1676-4A7B-ABC9-277CB11D009A}">
      <dgm:prSet/>
      <dgm:spPr/>
      <dgm:t>
        <a:bodyPr/>
        <a:lstStyle/>
        <a:p>
          <a:endParaRPr lang="ru-RU"/>
        </a:p>
      </dgm:t>
    </dgm:pt>
    <dgm:pt modelId="{CE86040D-04CF-4C93-9E62-2BF302E23D16}" type="sibTrans" cxnId="{B6A970F2-1676-4A7B-ABC9-277CB11D009A}">
      <dgm:prSet/>
      <dgm:spPr/>
      <dgm:t>
        <a:bodyPr/>
        <a:lstStyle/>
        <a:p>
          <a:endParaRPr lang="ru-RU"/>
        </a:p>
      </dgm:t>
    </dgm:pt>
    <dgm:pt modelId="{51275DAF-FD32-4560-A931-0C1C4ED4881B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региональный  бюджет </a:t>
          </a:r>
          <a:endParaRPr lang="ru-RU" b="1" dirty="0"/>
        </a:p>
      </dgm:t>
    </dgm:pt>
    <dgm:pt modelId="{1FE00F64-35F2-4A1C-A021-03D54D451426}" type="parTrans" cxnId="{5F42343E-1D48-41BD-9CD3-D055A2505220}">
      <dgm:prSet/>
      <dgm:spPr/>
      <dgm:t>
        <a:bodyPr/>
        <a:lstStyle/>
        <a:p>
          <a:endParaRPr lang="ru-RU"/>
        </a:p>
      </dgm:t>
    </dgm:pt>
    <dgm:pt modelId="{855BF294-1130-45DC-A62C-72B90169FB05}" type="sibTrans" cxnId="{5F42343E-1D48-41BD-9CD3-D055A2505220}">
      <dgm:prSet/>
      <dgm:spPr/>
      <dgm:t>
        <a:bodyPr/>
        <a:lstStyle/>
        <a:p>
          <a:endParaRPr lang="ru-RU"/>
        </a:p>
      </dgm:t>
    </dgm:pt>
    <dgm:pt modelId="{37E18F9E-AC3F-43BB-8503-7C8973645F6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бюджеты территориальных фондов обязательного медицинского страхования</a:t>
          </a:r>
          <a:endParaRPr lang="ru-RU" b="1" dirty="0"/>
        </a:p>
      </dgm:t>
    </dgm:pt>
    <dgm:pt modelId="{E1074D9A-DCC7-4C15-A774-1CD194FA3A60}" type="parTrans" cxnId="{A5F83DFA-5993-42CC-9C47-64ECAC7E5267}">
      <dgm:prSet/>
      <dgm:spPr/>
      <dgm:t>
        <a:bodyPr/>
        <a:lstStyle/>
        <a:p>
          <a:endParaRPr lang="ru-RU"/>
        </a:p>
      </dgm:t>
    </dgm:pt>
    <dgm:pt modelId="{890E732E-01E5-41AB-AE26-2B33596A448E}" type="sibTrans" cxnId="{A5F83DFA-5993-42CC-9C47-64ECAC7E5267}">
      <dgm:prSet/>
      <dgm:spPr/>
      <dgm:t>
        <a:bodyPr/>
        <a:lstStyle/>
        <a:p>
          <a:endParaRPr lang="ru-RU"/>
        </a:p>
      </dgm:t>
    </dgm:pt>
    <dgm:pt modelId="{41E5ABE0-0C38-42F6-9C5E-37EE7C9E8FCA}">
      <dgm:prSet phldrT="[Текст]" custT="1"/>
      <dgm:spPr/>
      <dgm:t>
        <a:bodyPr/>
        <a:lstStyle/>
        <a:p>
          <a:r>
            <a:rPr lang="ru-RU" sz="1600" b="1" dirty="0" smtClean="0"/>
            <a:t>Местные  бюджеты</a:t>
          </a:r>
          <a:endParaRPr lang="ru-RU" sz="1600" b="1" dirty="0"/>
        </a:p>
      </dgm:t>
    </dgm:pt>
    <dgm:pt modelId="{BA0405E0-EB64-41DE-92C5-30BE1FE7D372}" type="parTrans" cxnId="{5E4C979B-67D6-4303-B9F5-4EFA6F4643D7}">
      <dgm:prSet/>
      <dgm:spPr/>
      <dgm:t>
        <a:bodyPr/>
        <a:lstStyle/>
        <a:p>
          <a:endParaRPr lang="ru-RU"/>
        </a:p>
      </dgm:t>
    </dgm:pt>
    <dgm:pt modelId="{12204818-5378-417D-BDF7-CC80400A82BC}" type="sibTrans" cxnId="{5E4C979B-67D6-4303-B9F5-4EFA6F4643D7}">
      <dgm:prSet/>
      <dgm:spPr/>
      <dgm:t>
        <a:bodyPr/>
        <a:lstStyle/>
        <a:p>
          <a:endParaRPr lang="ru-RU"/>
        </a:p>
      </dgm:t>
    </dgm:pt>
    <dgm:pt modelId="{53CF7613-CBE8-4220-87DF-304ED793AD98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бюджеты муниципальных образований</a:t>
          </a:r>
          <a:endParaRPr lang="ru-RU" b="1" dirty="0"/>
        </a:p>
      </dgm:t>
    </dgm:pt>
    <dgm:pt modelId="{93ABFE7D-889B-4B2F-8F65-A7F7F2502C07}" type="parTrans" cxnId="{B787F650-3A17-41E4-B388-39FC649F1D0B}">
      <dgm:prSet/>
      <dgm:spPr/>
      <dgm:t>
        <a:bodyPr/>
        <a:lstStyle/>
        <a:p>
          <a:endParaRPr lang="ru-RU"/>
        </a:p>
      </dgm:t>
    </dgm:pt>
    <dgm:pt modelId="{5EB3DDB6-D49C-4A23-A725-95EC0CAE01FB}" type="sibTrans" cxnId="{B787F650-3A17-41E4-B388-39FC649F1D0B}">
      <dgm:prSet/>
      <dgm:spPr/>
      <dgm:t>
        <a:bodyPr/>
        <a:lstStyle/>
        <a:p>
          <a:endParaRPr lang="ru-RU"/>
        </a:p>
      </dgm:t>
    </dgm:pt>
    <dgm:pt modelId="{36864F9E-A950-4CE3-B53A-0FE1E3C38995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бюджеты  внебюджетных Фондов Российской  Федерации</a:t>
          </a:r>
          <a:endParaRPr lang="ru-RU" b="1" dirty="0"/>
        </a:p>
      </dgm:t>
    </dgm:pt>
    <dgm:pt modelId="{23686006-FD17-4162-AFC4-EDA019E14EFE}" type="parTrans" cxnId="{AD901DCB-0535-4A22-A6A6-E6D593FBDB99}">
      <dgm:prSet/>
      <dgm:spPr/>
      <dgm:t>
        <a:bodyPr/>
        <a:lstStyle/>
        <a:p>
          <a:endParaRPr lang="ru-RU"/>
        </a:p>
      </dgm:t>
    </dgm:pt>
    <dgm:pt modelId="{81AAE22D-40A8-48E2-AE54-2FD0CD886A9E}" type="sibTrans" cxnId="{AD901DCB-0535-4A22-A6A6-E6D593FBDB99}">
      <dgm:prSet/>
      <dgm:spPr/>
      <dgm:t>
        <a:bodyPr/>
        <a:lstStyle/>
        <a:p>
          <a:endParaRPr lang="ru-RU"/>
        </a:p>
      </dgm:t>
    </dgm:pt>
    <dgm:pt modelId="{B115BEB8-3BEC-43F1-810E-B0C974A4A05A}" type="pres">
      <dgm:prSet presAssocID="{02DAB81D-AC18-4D80-813D-8AE6FFEAAA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16FF8-A131-4C51-B997-7446BE751392}" type="pres">
      <dgm:prSet presAssocID="{490C956F-E85A-4CAB-B648-0ED9F4919F85}" presName="composite" presStyleCnt="0"/>
      <dgm:spPr/>
      <dgm:t>
        <a:bodyPr/>
        <a:lstStyle/>
        <a:p>
          <a:endParaRPr lang="ru-RU"/>
        </a:p>
      </dgm:t>
    </dgm:pt>
    <dgm:pt modelId="{200ABD0B-6ACD-4380-A68B-BE1006319C25}" type="pres">
      <dgm:prSet presAssocID="{490C956F-E85A-4CAB-B648-0ED9F4919F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6A7D9-73E0-41F0-9B1A-20B89F267053}" type="pres">
      <dgm:prSet presAssocID="{490C956F-E85A-4CAB-B648-0ED9F4919F8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B2BF7-2848-4052-9535-60DE6673D143}" type="pres">
      <dgm:prSet presAssocID="{4B9F9A9D-F1DF-4FFE-816D-A9D4FC4D7679}" presName="sp" presStyleCnt="0"/>
      <dgm:spPr/>
      <dgm:t>
        <a:bodyPr/>
        <a:lstStyle/>
        <a:p>
          <a:endParaRPr lang="ru-RU"/>
        </a:p>
      </dgm:t>
    </dgm:pt>
    <dgm:pt modelId="{2A4E2F8F-CF53-4F3A-A9D9-E69FC9EF4A8A}" type="pres">
      <dgm:prSet presAssocID="{85762BB1-1AF4-4E6B-B4C4-303969B79ACC}" presName="composite" presStyleCnt="0"/>
      <dgm:spPr/>
      <dgm:t>
        <a:bodyPr/>
        <a:lstStyle/>
        <a:p>
          <a:endParaRPr lang="ru-RU"/>
        </a:p>
      </dgm:t>
    </dgm:pt>
    <dgm:pt modelId="{5603113B-C924-4284-9AC3-610F88ADA337}" type="pres">
      <dgm:prSet presAssocID="{85762BB1-1AF4-4E6B-B4C4-303969B79A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BCB56-6B95-45D7-9FCD-F7D65CA3BC7A}" type="pres">
      <dgm:prSet presAssocID="{85762BB1-1AF4-4E6B-B4C4-303969B79A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EBA11-C178-43A8-AA3B-2FF28CA3BBE7}" type="pres">
      <dgm:prSet presAssocID="{CE86040D-04CF-4C93-9E62-2BF302E23D16}" presName="sp" presStyleCnt="0"/>
      <dgm:spPr/>
      <dgm:t>
        <a:bodyPr/>
        <a:lstStyle/>
        <a:p>
          <a:endParaRPr lang="ru-RU"/>
        </a:p>
      </dgm:t>
    </dgm:pt>
    <dgm:pt modelId="{2C434943-13C0-4930-B5E9-252643F321F5}" type="pres">
      <dgm:prSet presAssocID="{41E5ABE0-0C38-42F6-9C5E-37EE7C9E8FCA}" presName="composite" presStyleCnt="0"/>
      <dgm:spPr/>
      <dgm:t>
        <a:bodyPr/>
        <a:lstStyle/>
        <a:p>
          <a:endParaRPr lang="ru-RU"/>
        </a:p>
      </dgm:t>
    </dgm:pt>
    <dgm:pt modelId="{90BF3934-B10B-45AE-B3FF-971005B1C322}" type="pres">
      <dgm:prSet presAssocID="{41E5ABE0-0C38-42F6-9C5E-37EE7C9E8F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DD314-CC88-4E50-A249-C4CE04EE55D7}" type="pres">
      <dgm:prSet presAssocID="{41E5ABE0-0C38-42F6-9C5E-37EE7C9E8F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78B75-A391-479F-8BC5-29287B108293}" type="presOf" srcId="{37E18F9E-AC3F-43BB-8503-7C8973645F60}" destId="{7F4BCB56-6B95-45D7-9FCD-F7D65CA3BC7A}" srcOrd="0" destOrd="1" presId="urn:microsoft.com/office/officeart/2005/8/layout/chevron2"/>
    <dgm:cxn modelId="{CB02DC7A-C2CA-4285-9F02-57EE5F746185}" srcId="{490C956F-E85A-4CAB-B648-0ED9F4919F85}" destId="{0E4C86E5-BF27-453A-AF8A-268E0A819144}" srcOrd="0" destOrd="0" parTransId="{1F0E46D1-EBD3-4817-93F0-5563EE2AC189}" sibTransId="{912343A5-6721-4BFA-98C7-D869D5612A94}"/>
    <dgm:cxn modelId="{0962F52A-4CF9-4582-97F6-0D4CB72B41BD}" type="presOf" srcId="{41E5ABE0-0C38-42F6-9C5E-37EE7C9E8FCA}" destId="{90BF3934-B10B-45AE-B3FF-971005B1C322}" srcOrd="0" destOrd="0" presId="urn:microsoft.com/office/officeart/2005/8/layout/chevron2"/>
    <dgm:cxn modelId="{5E4C979B-67D6-4303-B9F5-4EFA6F4643D7}" srcId="{02DAB81D-AC18-4D80-813D-8AE6FFEAAAF5}" destId="{41E5ABE0-0C38-42F6-9C5E-37EE7C9E8FCA}" srcOrd="2" destOrd="0" parTransId="{BA0405E0-EB64-41DE-92C5-30BE1FE7D372}" sibTransId="{12204818-5378-417D-BDF7-CC80400A82BC}"/>
    <dgm:cxn modelId="{0F12A6AD-A818-4690-8FA7-F1B9C0634B49}" srcId="{02DAB81D-AC18-4D80-813D-8AE6FFEAAAF5}" destId="{490C956F-E85A-4CAB-B648-0ED9F4919F85}" srcOrd="0" destOrd="0" parTransId="{38A90CA3-A37C-4F38-BBF4-2BC3B8DE1EA6}" sibTransId="{4B9F9A9D-F1DF-4FFE-816D-A9D4FC4D7679}"/>
    <dgm:cxn modelId="{9D5B14D3-9CD5-4662-AACE-96F99071FD76}" type="presOf" srcId="{02DAB81D-AC18-4D80-813D-8AE6FFEAAAF5}" destId="{B115BEB8-3BEC-43F1-810E-B0C974A4A05A}" srcOrd="0" destOrd="0" presId="urn:microsoft.com/office/officeart/2005/8/layout/chevron2"/>
    <dgm:cxn modelId="{B6A970F2-1676-4A7B-ABC9-277CB11D009A}" srcId="{02DAB81D-AC18-4D80-813D-8AE6FFEAAAF5}" destId="{85762BB1-1AF4-4E6B-B4C4-303969B79ACC}" srcOrd="1" destOrd="0" parTransId="{D0862459-2702-4CF5-9BA4-0C684CFCDF33}" sibTransId="{CE86040D-04CF-4C93-9E62-2BF302E23D16}"/>
    <dgm:cxn modelId="{DC3227BD-8396-4057-82D2-F15189CA5A51}" type="presOf" srcId="{85762BB1-1AF4-4E6B-B4C4-303969B79ACC}" destId="{5603113B-C924-4284-9AC3-610F88ADA337}" srcOrd="0" destOrd="0" presId="urn:microsoft.com/office/officeart/2005/8/layout/chevron2"/>
    <dgm:cxn modelId="{A5F83DFA-5993-42CC-9C47-64ECAC7E5267}" srcId="{85762BB1-1AF4-4E6B-B4C4-303969B79ACC}" destId="{37E18F9E-AC3F-43BB-8503-7C8973645F60}" srcOrd="1" destOrd="0" parTransId="{E1074D9A-DCC7-4C15-A774-1CD194FA3A60}" sibTransId="{890E732E-01E5-41AB-AE26-2B33596A448E}"/>
    <dgm:cxn modelId="{5F42343E-1D48-41BD-9CD3-D055A2505220}" srcId="{85762BB1-1AF4-4E6B-B4C4-303969B79ACC}" destId="{51275DAF-FD32-4560-A931-0C1C4ED4881B}" srcOrd="0" destOrd="0" parTransId="{1FE00F64-35F2-4A1C-A021-03D54D451426}" sibTransId="{855BF294-1130-45DC-A62C-72B90169FB05}"/>
    <dgm:cxn modelId="{BD9267D4-C5B2-43F6-9D7C-5AC04BBC2E1F}" type="presOf" srcId="{53CF7613-CBE8-4220-87DF-304ED793AD98}" destId="{88ADD314-CC88-4E50-A249-C4CE04EE55D7}" srcOrd="0" destOrd="0" presId="urn:microsoft.com/office/officeart/2005/8/layout/chevron2"/>
    <dgm:cxn modelId="{AD901DCB-0535-4A22-A6A6-E6D593FBDB99}" srcId="{490C956F-E85A-4CAB-B648-0ED9F4919F85}" destId="{36864F9E-A950-4CE3-B53A-0FE1E3C38995}" srcOrd="1" destOrd="0" parTransId="{23686006-FD17-4162-AFC4-EDA019E14EFE}" sibTransId="{81AAE22D-40A8-48E2-AE54-2FD0CD886A9E}"/>
    <dgm:cxn modelId="{7EDA5C04-C26E-467C-9A98-8C1DBA1D7FA4}" type="presOf" srcId="{490C956F-E85A-4CAB-B648-0ED9F4919F85}" destId="{200ABD0B-6ACD-4380-A68B-BE1006319C25}" srcOrd="0" destOrd="0" presId="urn:microsoft.com/office/officeart/2005/8/layout/chevron2"/>
    <dgm:cxn modelId="{B8F9266E-20AE-4DB7-87EB-A7014E8A6950}" type="presOf" srcId="{36864F9E-A950-4CE3-B53A-0FE1E3C38995}" destId="{A1A6A7D9-73E0-41F0-9B1A-20B89F267053}" srcOrd="0" destOrd="1" presId="urn:microsoft.com/office/officeart/2005/8/layout/chevron2"/>
    <dgm:cxn modelId="{5C983BED-F9E6-423A-8384-BA1E0642686A}" type="presOf" srcId="{0E4C86E5-BF27-453A-AF8A-268E0A819144}" destId="{A1A6A7D9-73E0-41F0-9B1A-20B89F267053}" srcOrd="0" destOrd="0" presId="urn:microsoft.com/office/officeart/2005/8/layout/chevron2"/>
    <dgm:cxn modelId="{EA619997-F9D3-4D21-B3FF-B7DB5A087E42}" type="presOf" srcId="{51275DAF-FD32-4560-A931-0C1C4ED4881B}" destId="{7F4BCB56-6B95-45D7-9FCD-F7D65CA3BC7A}" srcOrd="0" destOrd="0" presId="urn:microsoft.com/office/officeart/2005/8/layout/chevron2"/>
    <dgm:cxn modelId="{B787F650-3A17-41E4-B388-39FC649F1D0B}" srcId="{41E5ABE0-0C38-42F6-9C5E-37EE7C9E8FCA}" destId="{53CF7613-CBE8-4220-87DF-304ED793AD98}" srcOrd="0" destOrd="0" parTransId="{93ABFE7D-889B-4B2F-8F65-A7F7F2502C07}" sibTransId="{5EB3DDB6-D49C-4A23-A725-95EC0CAE01FB}"/>
    <dgm:cxn modelId="{687D7100-FE77-4486-9693-045E92F38D96}" type="presParOf" srcId="{B115BEB8-3BEC-43F1-810E-B0C974A4A05A}" destId="{03916FF8-A131-4C51-B997-7446BE751392}" srcOrd="0" destOrd="0" presId="urn:microsoft.com/office/officeart/2005/8/layout/chevron2"/>
    <dgm:cxn modelId="{01E12F74-D5AE-4C1A-A03D-15A4AA4A4021}" type="presParOf" srcId="{03916FF8-A131-4C51-B997-7446BE751392}" destId="{200ABD0B-6ACD-4380-A68B-BE1006319C25}" srcOrd="0" destOrd="0" presId="urn:microsoft.com/office/officeart/2005/8/layout/chevron2"/>
    <dgm:cxn modelId="{512E8D5D-3ED3-458E-849C-442AC89DB93C}" type="presParOf" srcId="{03916FF8-A131-4C51-B997-7446BE751392}" destId="{A1A6A7D9-73E0-41F0-9B1A-20B89F267053}" srcOrd="1" destOrd="0" presId="urn:microsoft.com/office/officeart/2005/8/layout/chevron2"/>
    <dgm:cxn modelId="{534D43A8-B71A-42DF-9122-96600E97273B}" type="presParOf" srcId="{B115BEB8-3BEC-43F1-810E-B0C974A4A05A}" destId="{D8BB2BF7-2848-4052-9535-60DE6673D143}" srcOrd="1" destOrd="0" presId="urn:microsoft.com/office/officeart/2005/8/layout/chevron2"/>
    <dgm:cxn modelId="{8D9730B7-814E-460D-8230-53C6A1BF5013}" type="presParOf" srcId="{B115BEB8-3BEC-43F1-810E-B0C974A4A05A}" destId="{2A4E2F8F-CF53-4F3A-A9D9-E69FC9EF4A8A}" srcOrd="2" destOrd="0" presId="urn:microsoft.com/office/officeart/2005/8/layout/chevron2"/>
    <dgm:cxn modelId="{CEB5E819-2F83-4FDB-AB00-5FDD1D18244F}" type="presParOf" srcId="{2A4E2F8F-CF53-4F3A-A9D9-E69FC9EF4A8A}" destId="{5603113B-C924-4284-9AC3-610F88ADA337}" srcOrd="0" destOrd="0" presId="urn:microsoft.com/office/officeart/2005/8/layout/chevron2"/>
    <dgm:cxn modelId="{8367F39C-F520-4569-9F8D-AB0C0AA3AAF3}" type="presParOf" srcId="{2A4E2F8F-CF53-4F3A-A9D9-E69FC9EF4A8A}" destId="{7F4BCB56-6B95-45D7-9FCD-F7D65CA3BC7A}" srcOrd="1" destOrd="0" presId="urn:microsoft.com/office/officeart/2005/8/layout/chevron2"/>
    <dgm:cxn modelId="{550F9BD7-A323-4CCC-B47C-09A41A0198A5}" type="presParOf" srcId="{B115BEB8-3BEC-43F1-810E-B0C974A4A05A}" destId="{7F8EBA11-C178-43A8-AA3B-2FF28CA3BBE7}" srcOrd="3" destOrd="0" presId="urn:microsoft.com/office/officeart/2005/8/layout/chevron2"/>
    <dgm:cxn modelId="{0942A283-703F-4838-BF92-0A0826BA3B6D}" type="presParOf" srcId="{B115BEB8-3BEC-43F1-810E-B0C974A4A05A}" destId="{2C434943-13C0-4930-B5E9-252643F321F5}" srcOrd="4" destOrd="0" presId="urn:microsoft.com/office/officeart/2005/8/layout/chevron2"/>
    <dgm:cxn modelId="{B6BE2439-F08B-4504-A532-B672332A3EA3}" type="presParOf" srcId="{2C434943-13C0-4930-B5E9-252643F321F5}" destId="{90BF3934-B10B-45AE-B3FF-971005B1C322}" srcOrd="0" destOrd="0" presId="urn:microsoft.com/office/officeart/2005/8/layout/chevron2"/>
    <dgm:cxn modelId="{55030416-2B98-4210-8398-56D2E9229898}" type="presParOf" srcId="{2C434943-13C0-4930-B5E9-252643F321F5}" destId="{88ADD314-CC88-4E50-A249-C4CE04EE55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42D89-6667-4035-BBFF-B412B95FC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ECF09-E9C4-4B2C-93B2-7C9279313E5F}" type="pres">
      <dgm:prSet presAssocID="{6F142D89-6667-4035-BBFF-B412B95FC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CD492-7170-49BD-8B66-E5E3B080C562}" type="presOf" srcId="{6F142D89-6667-4035-BBFF-B412B95FC8D7}" destId="{554ECF09-E9C4-4B2C-93B2-7C9279313E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ABD0B-6ACD-4380-A68B-BE1006319C25}">
      <dsp:nvSpPr>
        <dsp:cNvPr id="0" name=""/>
        <dsp:cNvSpPr/>
      </dsp:nvSpPr>
      <dsp:spPr>
        <a:xfrm rot="5400000">
          <a:off x="-294103" y="300364"/>
          <a:ext cx="1960692" cy="13724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Бюджеты  Российской Федерации </a:t>
          </a:r>
          <a:endParaRPr lang="ru-RU" sz="1600" b="1" kern="1200" dirty="0"/>
        </a:p>
      </dsp:txBody>
      <dsp:txXfrm rot="-5400000">
        <a:off x="1" y="692502"/>
        <a:ext cx="1372484" cy="588208"/>
      </dsp:txXfrm>
    </dsp:sp>
    <dsp:sp modelId="{A1A6A7D9-73E0-41F0-9B1A-20B89F267053}">
      <dsp:nvSpPr>
        <dsp:cNvPr id="0" name=""/>
        <dsp:cNvSpPr/>
      </dsp:nvSpPr>
      <dsp:spPr>
        <a:xfrm rot="5400000">
          <a:off x="3349398" y="-1970653"/>
          <a:ext cx="1275120" cy="522894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федеральный  бюджет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бюджеты  внебюджетных Фондов Российской  Федерации</a:t>
          </a:r>
          <a:endParaRPr lang="ru-RU" sz="2000" b="1" kern="1200" dirty="0"/>
        </a:p>
      </dsp:txBody>
      <dsp:txXfrm rot="-5400000">
        <a:off x="1372484" y="68507"/>
        <a:ext cx="5166702" cy="1150628"/>
      </dsp:txXfrm>
    </dsp:sp>
    <dsp:sp modelId="{5603113B-C924-4284-9AC3-610F88ADA337}">
      <dsp:nvSpPr>
        <dsp:cNvPr id="0" name=""/>
        <dsp:cNvSpPr/>
      </dsp:nvSpPr>
      <dsp:spPr>
        <a:xfrm rot="5400000">
          <a:off x="-294103" y="2070563"/>
          <a:ext cx="1960692" cy="1372484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Бюджеты  субъектов Российской  Федерации</a:t>
          </a:r>
          <a:endParaRPr lang="ru-RU" sz="1600" b="1" kern="1200" dirty="0"/>
        </a:p>
      </dsp:txBody>
      <dsp:txXfrm rot="-5400000">
        <a:off x="1" y="2462701"/>
        <a:ext cx="1372484" cy="588208"/>
      </dsp:txXfrm>
    </dsp:sp>
    <dsp:sp modelId="{7F4BCB56-6B95-45D7-9FCD-F7D65CA3BC7A}">
      <dsp:nvSpPr>
        <dsp:cNvPr id="0" name=""/>
        <dsp:cNvSpPr/>
      </dsp:nvSpPr>
      <dsp:spPr>
        <a:xfrm rot="5400000">
          <a:off x="3349733" y="-200789"/>
          <a:ext cx="1274450" cy="522894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региональный  бюджет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бюджеты территориальных фондов обязательного медицинского страхования</a:t>
          </a:r>
          <a:endParaRPr lang="ru-RU" sz="2000" b="1" kern="1200" dirty="0"/>
        </a:p>
      </dsp:txBody>
      <dsp:txXfrm rot="-5400000">
        <a:off x="1372484" y="1838674"/>
        <a:ext cx="5166734" cy="1150022"/>
      </dsp:txXfrm>
    </dsp:sp>
    <dsp:sp modelId="{90BF3934-B10B-45AE-B3FF-971005B1C322}">
      <dsp:nvSpPr>
        <dsp:cNvPr id="0" name=""/>
        <dsp:cNvSpPr/>
      </dsp:nvSpPr>
      <dsp:spPr>
        <a:xfrm rot="5400000">
          <a:off x="-294103" y="3840763"/>
          <a:ext cx="1960692" cy="1372484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Местные  бюджеты</a:t>
          </a:r>
          <a:endParaRPr lang="ru-RU" sz="1600" b="1" kern="1200" dirty="0"/>
        </a:p>
      </dsp:txBody>
      <dsp:txXfrm rot="-5400000">
        <a:off x="1" y="4232901"/>
        <a:ext cx="1372484" cy="588208"/>
      </dsp:txXfrm>
    </dsp:sp>
    <dsp:sp modelId="{88ADD314-CC88-4E50-A249-C4CE04EE55D7}">
      <dsp:nvSpPr>
        <dsp:cNvPr id="0" name=""/>
        <dsp:cNvSpPr/>
      </dsp:nvSpPr>
      <dsp:spPr>
        <a:xfrm rot="5400000">
          <a:off x="3349733" y="1569410"/>
          <a:ext cx="1274450" cy="5228948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бюджеты муниципальных образований</a:t>
          </a:r>
          <a:endParaRPr lang="ru-RU" sz="2000" b="1" kern="1200" dirty="0"/>
        </a:p>
      </dsp:txBody>
      <dsp:txXfrm rot="-5400000">
        <a:off x="1372484" y="3608873"/>
        <a:ext cx="5166734" cy="1150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</cdr:x>
      <cdr:y>0.30419</cdr:y>
    </cdr:from>
    <cdr:to>
      <cdr:x>0.5215</cdr:x>
      <cdr:y>0.42475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1143008"/>
          <a:ext cx="1214446" cy="435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24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0.09077</cdr:x>
      <cdr:y>0.4072</cdr:y>
    </cdr:from>
    <cdr:to>
      <cdr:x>0.18155</cdr:x>
      <cdr:y>0.67777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55" y="1341438"/>
          <a:ext cx="720134" cy="891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6544,3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0" tIns="45710" rIns="91420" bIns="45710" anchor="t" anchorCtr="0" compatLnSpc="1"/>
          <a:lstStyle>
            <a:lvl1pPr marL="0" marR="0" lvl="0" indent="0" algn="l" defTabSz="9171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0" tIns="45710" rIns="91420" bIns="45710" anchor="t" anchorCtr="0" compatLnSpc="1"/>
          <a:lstStyle>
            <a:lvl1pPr marL="0" marR="0" lvl="0" indent="0" algn="r" defTabSz="9171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A9348EC3-7413-430B-BB47-A68369308228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83972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1524" y="4716027"/>
            <a:ext cx="5434628" cy="4467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0" tIns="45710" rIns="91420" bIns="45710" anchor="t" anchorCtr="0" compatLnSpc="1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0" tIns="45710" rIns="91420" bIns="45710" anchor="b" anchorCtr="0" compatLnSpc="1"/>
          <a:lstStyle>
            <a:lvl1pPr marL="0" marR="0" lvl="0" indent="0" algn="l" defTabSz="9171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C41AE4A-68BA-4CC7-882C-0F9BCC9D8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1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84996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8B565B-2A50-432C-9447-3903F344DA3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4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3188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F90D50-EEDF-4AE8-A3ED-18C9A98F7F4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46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4212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EF87EE-C435-4F74-9D68-A0C6236E7D3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9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5236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B44FE29-EDD3-416B-A747-EC7B52B22D8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6260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21487B7-62D2-4E28-B468-43B0C82EE2B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7284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18B46FC-73C8-4218-978E-4BE59D21DCF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50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6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8308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871321-59FC-4DDC-81FA-C6A675F3B7F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51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2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9332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8729704-4689-46F0-973F-397718A9C8F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52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1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1380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5AAC04-8A92-41BD-BBCE-32CE8491776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3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2404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034DBF4-7EE4-4F8E-A4F8-117E94235E6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54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60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4452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79B9F1-1520-434B-96F0-5ACBC23F89A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AE4A-68BA-4CC7-882C-0F9BCC9D8BD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997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5476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4C0F6A-911B-48E5-9851-EB33CFD0245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56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6500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19310E2-E8CC-4C2C-864E-C3E441AB777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57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7524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A5D763-27E6-4835-957D-F4BF5234EB2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58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66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8548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BC9D14-D377-459C-B384-E7D30F6DBAC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89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09572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9EA566-8EDE-452C-B333-456E8F8F993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60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45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110596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01E74C-3736-4674-BBC2-A0EDEAF7229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61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7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EE8DCD-9F94-4CCA-9A81-AA35CAC49907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4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68F588-965B-49D6-8ABC-4CF11E1CE27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0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B941F9-CFA5-47E4-ACAE-13A84A1D9B2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997FB7-93FC-46C5-BF0E-827CAC854FC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0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0116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01D114-DCF5-450D-AA3B-FB174A2E89B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1140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E5F5194-B925-45AB-BD8E-F32E385483D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44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1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92164" name="Номер слайда 3"/>
          <p:cNvSpPr txBox="1">
            <a:spLocks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B654A5-28B3-4257-ABDC-D467B1DE749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599"/>
                  <a:pt x="128829" y="6197600"/>
                </a:cubicBezTo>
                <a:lnTo>
                  <a:pt x="8403983" y="6197600"/>
                </a:lnTo>
                <a:cubicBezTo>
                  <a:pt x="8475133" y="6197599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9"/>
          <p:cNvSpPr/>
          <p:nvPr/>
        </p:nvSpPr>
        <p:spPr>
          <a:xfrm>
            <a:off x="418594" y="434166"/>
            <a:ext cx="8306811" cy="31089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98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4"/>
          <p:cNvSpPr txBox="1">
            <a:spLocks noGrp="1"/>
          </p:cNvSpPr>
          <p:nvPr>
            <p:ph type="ctrTitle"/>
          </p:nvPr>
        </p:nvSpPr>
        <p:spPr>
          <a:xfrm>
            <a:off x="722376" y="1820204"/>
            <a:ext cx="7772400" cy="1828800"/>
          </a:xfrm>
        </p:spPr>
        <p:txBody>
          <a:bodyPr lIns="45720" rIns="45720"/>
          <a:lstStyle>
            <a:lvl1pPr algn="r">
              <a:defRPr sz="45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9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Дата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5F55-B9DE-4463-B2BD-C03CEAE08CFB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9" name="Нижний колонтитул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7C46F-B2E0-4192-81FA-9782F60C2A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439895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1ED2-D79F-4691-9B9D-C1F9374FD7CF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778C9-68D5-4A62-AA01-BFC3E4319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9598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533406"/>
            <a:ext cx="1981203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33396" y="533406"/>
            <a:ext cx="5943600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5B64-6E07-47D4-9F8C-77129EE575A2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8008A-59DD-4483-8955-9346B621B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080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8C64A1-A92F-4966-9865-2BB8D95A0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89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28F161-CE17-4BF9-97CE-A015A53EE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0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387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21"/>
            <a:ext cx="7772400" cy="1500187"/>
          </a:xfrm>
        </p:spPr>
        <p:txBody>
          <a:bodyPr anchor="b"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42671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2pPr>
            <a:lvl3pPr marL="885343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3pPr>
            <a:lvl4pPr marL="1328014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4pPr>
            <a:lvl5pPr marL="1770684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5pPr>
            <a:lvl6pPr marL="2213355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6pPr>
            <a:lvl7pPr marL="2656027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7pPr>
            <a:lvl8pPr marL="3098698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8pPr>
            <a:lvl9pPr marL="3541369" indent="0"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F2DA9EB-128A-466E-8B12-98B3E5197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90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755"/>
            </a:lvl1pPr>
            <a:lvl2pPr>
              <a:defRPr sz="2324"/>
            </a:lvl2pPr>
            <a:lvl3pPr>
              <a:defRPr sz="1980"/>
            </a:lvl3pPr>
            <a:lvl4pPr>
              <a:defRPr sz="1722"/>
            </a:lvl4pPr>
            <a:lvl5pPr>
              <a:defRPr sz="1722"/>
            </a:lvl5pPr>
            <a:lvl6pPr>
              <a:defRPr sz="1722"/>
            </a:lvl6pPr>
            <a:lvl7pPr>
              <a:defRPr sz="1722"/>
            </a:lvl7pPr>
            <a:lvl8pPr>
              <a:defRPr sz="1722"/>
            </a:lvl8pPr>
            <a:lvl9pPr>
              <a:defRPr sz="17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8"/>
            <a:ext cx="4038600" cy="4525963"/>
          </a:xfrm>
        </p:spPr>
        <p:txBody>
          <a:bodyPr/>
          <a:lstStyle>
            <a:lvl1pPr>
              <a:defRPr sz="2755"/>
            </a:lvl1pPr>
            <a:lvl2pPr>
              <a:defRPr sz="2324"/>
            </a:lvl2pPr>
            <a:lvl3pPr>
              <a:defRPr sz="1980"/>
            </a:lvl3pPr>
            <a:lvl4pPr>
              <a:defRPr sz="1722"/>
            </a:lvl4pPr>
            <a:lvl5pPr>
              <a:defRPr sz="1722"/>
            </a:lvl5pPr>
            <a:lvl6pPr>
              <a:defRPr sz="1722"/>
            </a:lvl6pPr>
            <a:lvl7pPr>
              <a:defRPr sz="1722"/>
            </a:lvl7pPr>
            <a:lvl8pPr>
              <a:defRPr sz="1722"/>
            </a:lvl8pPr>
            <a:lvl9pPr>
              <a:defRPr sz="17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8609E7-7DAD-4CBC-9EF4-C5E841229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3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42671" indent="0">
              <a:buNone/>
              <a:defRPr sz="1980" b="1"/>
            </a:lvl2pPr>
            <a:lvl3pPr marL="885343" indent="0">
              <a:buNone/>
              <a:defRPr sz="1722" b="1"/>
            </a:lvl3pPr>
            <a:lvl4pPr marL="1328014" indent="0">
              <a:buNone/>
              <a:defRPr sz="1550" b="1"/>
            </a:lvl4pPr>
            <a:lvl5pPr marL="1770684" indent="0">
              <a:buNone/>
              <a:defRPr sz="1550" b="1"/>
            </a:lvl5pPr>
            <a:lvl6pPr marL="2213355" indent="0">
              <a:buNone/>
              <a:defRPr sz="1550" b="1"/>
            </a:lvl6pPr>
            <a:lvl7pPr marL="2656027" indent="0">
              <a:buNone/>
              <a:defRPr sz="1550" b="1"/>
            </a:lvl7pPr>
            <a:lvl8pPr marL="3098698" indent="0">
              <a:buNone/>
              <a:defRPr sz="1550" b="1"/>
            </a:lvl8pPr>
            <a:lvl9pPr marL="3541369" indent="0">
              <a:buNone/>
              <a:defRPr sz="15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324"/>
            </a:lvl1pPr>
            <a:lvl2pPr>
              <a:defRPr sz="1980"/>
            </a:lvl2pPr>
            <a:lvl3pPr>
              <a:defRPr sz="1722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42671" indent="0">
              <a:buNone/>
              <a:defRPr sz="1980" b="1"/>
            </a:lvl2pPr>
            <a:lvl3pPr marL="885343" indent="0">
              <a:buNone/>
              <a:defRPr sz="1722" b="1"/>
            </a:lvl3pPr>
            <a:lvl4pPr marL="1328014" indent="0">
              <a:buNone/>
              <a:defRPr sz="1550" b="1"/>
            </a:lvl4pPr>
            <a:lvl5pPr marL="1770684" indent="0">
              <a:buNone/>
              <a:defRPr sz="1550" b="1"/>
            </a:lvl5pPr>
            <a:lvl6pPr marL="2213355" indent="0">
              <a:buNone/>
              <a:defRPr sz="1550" b="1"/>
            </a:lvl6pPr>
            <a:lvl7pPr marL="2656027" indent="0">
              <a:buNone/>
              <a:defRPr sz="1550" b="1"/>
            </a:lvl7pPr>
            <a:lvl8pPr marL="3098698" indent="0">
              <a:buNone/>
              <a:defRPr sz="1550" b="1"/>
            </a:lvl8pPr>
            <a:lvl9pPr marL="3541369" indent="0">
              <a:buNone/>
              <a:defRPr sz="15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324"/>
            </a:lvl1pPr>
            <a:lvl2pPr>
              <a:defRPr sz="1980"/>
            </a:lvl2pPr>
            <a:lvl3pPr>
              <a:defRPr sz="1722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BCEFB4-A9F3-439D-93E1-221E0E7BF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30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FED0B7C-E4EC-4250-877B-CF1634FE3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59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ACA8B7D-3120-44EA-ABC5-07F714FC7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68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4"/>
            <a:ext cx="3008313" cy="1162050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1" cy="5853113"/>
          </a:xfrm>
        </p:spPr>
        <p:txBody>
          <a:bodyPr/>
          <a:lstStyle>
            <a:lvl1pPr>
              <a:defRPr sz="3099"/>
            </a:lvl1pPr>
            <a:lvl2pPr>
              <a:defRPr sz="2755"/>
            </a:lvl2pPr>
            <a:lvl3pPr>
              <a:defRPr sz="2324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8"/>
            <a:ext cx="3008313" cy="4691063"/>
          </a:xfrm>
        </p:spPr>
        <p:txBody>
          <a:bodyPr/>
          <a:lstStyle>
            <a:lvl1pPr marL="0" indent="0">
              <a:buNone/>
              <a:defRPr sz="1377"/>
            </a:lvl1pPr>
            <a:lvl2pPr marL="442671" indent="0">
              <a:buNone/>
              <a:defRPr sz="1205"/>
            </a:lvl2pPr>
            <a:lvl3pPr marL="885343" indent="0">
              <a:buNone/>
              <a:defRPr sz="947"/>
            </a:lvl3pPr>
            <a:lvl4pPr marL="1328014" indent="0">
              <a:buNone/>
              <a:defRPr sz="861"/>
            </a:lvl4pPr>
            <a:lvl5pPr marL="1770684" indent="0">
              <a:buNone/>
              <a:defRPr sz="861"/>
            </a:lvl5pPr>
            <a:lvl6pPr marL="2213355" indent="0">
              <a:buNone/>
              <a:defRPr sz="861"/>
            </a:lvl6pPr>
            <a:lvl7pPr marL="2656027" indent="0">
              <a:buNone/>
              <a:defRPr sz="861"/>
            </a:lvl7pPr>
            <a:lvl8pPr marL="3098698" indent="0">
              <a:buNone/>
              <a:defRPr sz="861"/>
            </a:lvl8pPr>
            <a:lvl9pPr marL="3541369" indent="0">
              <a:buNone/>
              <a:defRPr sz="86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C67454-F8BB-498B-B5E6-B421BDE6FB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6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A0ED-BAA9-4619-B325-A81ED8C8E0DB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1130-9AE9-4AA7-BEC2-E40B45EE8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147175"/>
      </p:ext>
    </p:extLst>
  </p:cSld>
  <p:clrMapOvr>
    <a:masterClrMapping/>
  </p:clrMapOvr>
  <p:transition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99"/>
            </a:lvl1pPr>
            <a:lvl2pPr marL="442671" indent="0">
              <a:buNone/>
              <a:defRPr sz="2755"/>
            </a:lvl2pPr>
            <a:lvl3pPr marL="885343" indent="0">
              <a:buNone/>
              <a:defRPr sz="2324"/>
            </a:lvl3pPr>
            <a:lvl4pPr marL="1328014" indent="0">
              <a:buNone/>
              <a:defRPr sz="1980"/>
            </a:lvl4pPr>
            <a:lvl5pPr marL="1770684" indent="0">
              <a:buNone/>
              <a:defRPr sz="1980"/>
            </a:lvl5pPr>
            <a:lvl6pPr marL="2213355" indent="0">
              <a:buNone/>
              <a:defRPr sz="1980"/>
            </a:lvl6pPr>
            <a:lvl7pPr marL="2656027" indent="0">
              <a:buNone/>
              <a:defRPr sz="1980"/>
            </a:lvl7pPr>
            <a:lvl8pPr marL="3098698" indent="0">
              <a:buNone/>
              <a:defRPr sz="1980"/>
            </a:lvl8pPr>
            <a:lvl9pPr marL="3541369" indent="0">
              <a:buNone/>
              <a:defRPr sz="198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77"/>
            </a:lvl1pPr>
            <a:lvl2pPr marL="442671" indent="0">
              <a:buNone/>
              <a:defRPr sz="1205"/>
            </a:lvl2pPr>
            <a:lvl3pPr marL="885343" indent="0">
              <a:buNone/>
              <a:defRPr sz="947"/>
            </a:lvl3pPr>
            <a:lvl4pPr marL="1328014" indent="0">
              <a:buNone/>
              <a:defRPr sz="861"/>
            </a:lvl4pPr>
            <a:lvl5pPr marL="1770684" indent="0">
              <a:buNone/>
              <a:defRPr sz="861"/>
            </a:lvl5pPr>
            <a:lvl6pPr marL="2213355" indent="0">
              <a:buNone/>
              <a:defRPr sz="861"/>
            </a:lvl6pPr>
            <a:lvl7pPr marL="2656027" indent="0">
              <a:buNone/>
              <a:defRPr sz="861"/>
            </a:lvl7pPr>
            <a:lvl8pPr marL="3098698" indent="0">
              <a:buNone/>
              <a:defRPr sz="861"/>
            </a:lvl8pPr>
            <a:lvl9pPr marL="3541369" indent="0">
              <a:buNone/>
              <a:defRPr sz="86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D031018-6866-4F0D-A8A0-EF05C4169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46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BA7CAF4-5E77-40EC-9DE9-91AE8D5F5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8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F14B07-1F9E-49AC-B724-523C0B3C7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3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3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599"/>
                  <a:pt x="128829" y="6197600"/>
                </a:cubicBezTo>
                <a:lnTo>
                  <a:pt x="8403983" y="6197600"/>
                </a:lnTo>
                <a:cubicBezTo>
                  <a:pt x="8475133" y="6197599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>
          <a:xfrm>
            <a:off x="418594" y="434166"/>
            <a:ext cx="8306811" cy="4341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5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8346" y="4928616"/>
            <a:ext cx="8183880" cy="676656"/>
          </a:xfrm>
        </p:spPr>
        <p:txBody>
          <a:bodyPr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 txBox="1">
            <a:spLocks noGrp="1"/>
          </p:cNvSpPr>
          <p:nvPr>
            <p:ph type="body" idx="1"/>
          </p:nvPr>
        </p:nvSpPr>
        <p:spPr>
          <a:xfrm>
            <a:off x="468346" y="5624483"/>
            <a:ext cx="8183880" cy="420624"/>
          </a:xfrm>
        </p:spPr>
        <p:txBody>
          <a:bodyPr lIns="118872" tIns="0"/>
          <a:lstStyle>
            <a:lvl1pPr marL="0" marR="36576" indent="0">
              <a:spcBef>
                <a:spcPts val="0"/>
              </a:spcBef>
              <a:buNone/>
              <a:defRPr sz="1800">
                <a:solidFill>
                  <a:srgbClr val="B95C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35D0-D819-45C8-98FD-09A94FE7D6BA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9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ABA38-967F-4E07-AFF0-E21785CA37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42283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1435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755355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3DB0-ACB4-4777-9BC3-80C6608FEA6A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490EC-7549-4C75-B005-99B1A5624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253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07225" y="579436"/>
            <a:ext cx="3931920" cy="792163"/>
          </a:xfrm>
        </p:spPr>
        <p:txBody>
          <a:bodyPr lIns="146304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52165" y="579436"/>
            <a:ext cx="3931920" cy="792163"/>
          </a:xfrm>
        </p:spPr>
        <p:txBody>
          <a:bodyPr lIns="137160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2"/>
          </p:nvPr>
        </p:nvSpPr>
        <p:spPr>
          <a:xfrm>
            <a:off x="60722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5216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64C0-459C-45D5-8D28-0B5143689F69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8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C0F1B-EB72-453C-9EAE-54E76E7F4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135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A50A-9FA2-46BF-9ACC-01FC710C43BD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4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A330A-F656-4B7E-9FE5-28F84DE3F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6826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599"/>
                  <a:pt x="128829" y="6197600"/>
                </a:cubicBezTo>
                <a:lnTo>
                  <a:pt x="8403983" y="6197600"/>
                </a:lnTo>
                <a:cubicBezTo>
                  <a:pt x="8475133" y="6197599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Дата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B588-91BF-45F8-AE4B-D21225A4C99C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87ACC-8089-488E-BDFB-6A6EED7BA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710341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38785" y="533396"/>
            <a:ext cx="2971800" cy="914400"/>
          </a:xfrm>
        </p:spPr>
        <p:txBody>
          <a:bodyPr/>
          <a:lstStyle>
            <a:lvl1pPr>
              <a:defRPr sz="2200">
                <a:solidFill>
                  <a:srgbClr val="F07F0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5538849" y="1447806"/>
            <a:ext cx="2971800" cy="420611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39DE-DB4A-4C8C-940B-727BBCCD63C3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B3957-37C4-49A5-9858-362A1AF0B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003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599"/>
                  <a:pt x="128829" y="6197600"/>
                </a:cubicBezTo>
                <a:lnTo>
                  <a:pt x="8403983" y="6197600"/>
                </a:lnTo>
                <a:cubicBezTo>
                  <a:pt x="8475133" y="6197599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Прямоугольник с одним скругленным углом 10"/>
          <p:cNvSpPr>
            <a:spLocks/>
          </p:cNvSpPr>
          <p:nvPr/>
        </p:nvSpPr>
        <p:spPr bwMode="auto">
          <a:xfrm>
            <a:off x="6400800" y="433388"/>
            <a:ext cx="2324100" cy="4343400"/>
          </a:xfrm>
          <a:custGeom>
            <a:avLst/>
            <a:gdLst>
              <a:gd name="T0" fmla="*/ 1162050 w 2324100"/>
              <a:gd name="T1" fmla="*/ 0 h 4343400"/>
              <a:gd name="T2" fmla="*/ 2324100 w 2324100"/>
              <a:gd name="T3" fmla="*/ 2171700 h 4343400"/>
              <a:gd name="T4" fmla="*/ 1162050 w 2324100"/>
              <a:gd name="T5" fmla="*/ 4343400 h 4343400"/>
              <a:gd name="T6" fmla="*/ 0 w 2324100"/>
              <a:gd name="T7" fmla="*/ 2171700 h 4343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324100"/>
              <a:gd name="T13" fmla="*/ 0 h 4343400"/>
              <a:gd name="T14" fmla="*/ 2305394 w 2324100"/>
              <a:gd name="T15" fmla="*/ 4343400 h 434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lnTo>
                  <a:pt x="2260233" y="0"/>
                </a:lnTo>
                <a:cubicBezTo>
                  <a:pt x="2295506" y="0"/>
                  <a:pt x="2324100" y="28593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6462714" y="533396"/>
            <a:ext cx="2240279" cy="4211479"/>
          </a:xfrm>
        </p:spPr>
        <p:txBody>
          <a:bodyPr lIns="91440"/>
          <a:lstStyle>
            <a:lvl1pPr marL="45720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Рисунок 2"/>
          <p:cNvSpPr txBox="1">
            <a:spLocks noGrp="1"/>
          </p:cNvSpPr>
          <p:nvPr>
            <p:ph type="pic" idx="1"/>
          </p:nvPr>
        </p:nvSpPr>
        <p:spPr>
          <a:xfrm>
            <a:off x="421483" y="435766"/>
            <a:ext cx="5925312" cy="4343400"/>
          </a:xfrm>
          <a:solidFill>
            <a:srgbClr val="4E4C47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Дата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265E-C258-468A-A13C-A9F0B13A8D0C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10" name="Нижний колонтитул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Номер слайда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B816-C08D-40D7-97ED-5D61493BD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294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Скругленный прямоугольник 6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599"/>
                  <a:pt x="128829" y="6197600"/>
                </a:cubicBezTo>
                <a:lnTo>
                  <a:pt x="8403983" y="6197600"/>
                </a:lnTo>
                <a:cubicBezTo>
                  <a:pt x="8475133" y="6197599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8"/>
          <p:cNvSpPr/>
          <p:nvPr/>
        </p:nvSpPr>
        <p:spPr>
          <a:xfrm>
            <a:off x="418594" y="434166"/>
            <a:ext cx="8306811" cy="5486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5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2"/>
          <p:cNvSpPr txBox="1"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9943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6" name="Дата 24"/>
          <p:cNvSpPr txBox="1"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69A42BE0-7B93-4191-9BF9-F59C96370705}" type="datetime1">
              <a:rPr lang="ru-RU"/>
              <a:pPr>
                <a:defRPr/>
              </a:pPr>
              <a:t>25.01.2024</a:t>
            </a:fld>
            <a:endParaRPr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19DFA04C-8D24-42D8-A1EE-EED1D9A0A1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13" r:id="rId2"/>
    <p:sldLayoutId id="2147485021" r:id="rId3"/>
    <p:sldLayoutId id="2147485014" r:id="rId4"/>
    <p:sldLayoutId id="2147485015" r:id="rId5"/>
    <p:sldLayoutId id="2147485016" r:id="rId6"/>
    <p:sldLayoutId id="2147485022" r:id="rId7"/>
    <p:sldLayoutId id="2147485017" r:id="rId8"/>
    <p:sldLayoutId id="2147485023" r:id="rId9"/>
    <p:sldLayoutId id="2147485018" r:id="rId10"/>
    <p:sldLayoutId id="21474850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600" b="1" kern="1200">
          <a:solidFill>
            <a:srgbClr val="FF8D3E"/>
          </a:solidFill>
          <a:effectLst>
            <a:outerShdw dist="22860" dir="5400000">
              <a:srgbClr val="000000"/>
            </a:outerShdw>
          </a:effectLst>
          <a:latin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rgbClr val="F07F09"/>
        </a:buClr>
        <a:buSzPct val="80000"/>
        <a:buFont typeface="Wingdings 2" panose="05020102010507070707" pitchFamily="18" charset="2"/>
        <a:buChar char=""/>
        <a:defRPr lang="ru-RU" sz="2800" kern="1200">
          <a:solidFill>
            <a:srgbClr val="000000"/>
          </a:solidFill>
          <a:latin typeface="Verdana"/>
        </a:defRPr>
      </a:lvl1pPr>
      <a:lvl2pPr marL="547688" lvl="1" indent="-200025" algn="l" rtl="0" eaLnBrk="0" fontAlgn="base" hangingPunct="0">
        <a:spcBef>
          <a:spcPts val="250"/>
        </a:spcBef>
        <a:spcAft>
          <a:spcPct val="0"/>
        </a:spcAft>
        <a:buClr>
          <a:srgbClr val="F07F09"/>
        </a:buClr>
        <a:buSzPct val="100000"/>
        <a:buFont typeface="Verdana" panose="020B0604030504040204" pitchFamily="34" charset="0"/>
        <a:buChar char="◦"/>
        <a:defRPr lang="ru-RU" sz="2400" kern="1200">
          <a:solidFill>
            <a:srgbClr val="000000"/>
          </a:solidFill>
          <a:latin typeface="Verdana"/>
        </a:defRPr>
      </a:lvl2pPr>
      <a:lvl3pPr marL="785813" lvl="2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lang="ru-RU" sz="2200" kern="1200">
          <a:solidFill>
            <a:srgbClr val="000000"/>
          </a:solidFill>
          <a:latin typeface="Verdana"/>
        </a:defRPr>
      </a:lvl3pPr>
      <a:lvl4pPr marL="1023938" lvl="3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lang="ru-RU" sz="1900" kern="1200">
          <a:solidFill>
            <a:srgbClr val="000000"/>
          </a:solidFill>
          <a:latin typeface="Verdana"/>
        </a:defRPr>
      </a:lvl4pPr>
      <a:lvl5pPr marL="1279525" lvl="4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lang="ru-RU" sz="2000" kern="1200">
          <a:solidFill>
            <a:srgbClr val="000000"/>
          </a:solidFill>
          <a:latin typeface="Verdana"/>
        </a:defRPr>
      </a:lvl5pPr>
      <a:lvl6pPr marL="17367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6pPr>
      <a:lvl7pPr marL="21939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7pPr>
      <a:lvl8pPr marL="26511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8pPr>
      <a:lvl9pPr marL="31083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40" tIns="51419" rIns="102840" bIns="51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40" tIns="51419" rIns="102840" bIns="51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2840" tIns="51419" rIns="102840" bIns="51419" rtlCol="0" anchor="ctr"/>
          <a:lstStyle>
            <a:lvl1pPr algn="l" eaLnBrk="1" hangingPunct="1">
              <a:defRPr sz="1205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2840" tIns="51419" rIns="102840" bIns="51419" rtlCol="0" anchor="ctr"/>
          <a:lstStyle>
            <a:lvl1pPr algn="ctr" eaLnBrk="1" hangingPunct="1">
              <a:defRPr sz="1205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2840" tIns="51419" rIns="102840" bIns="514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2E5BDC-4601-4C76-9FEF-114215F717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2671" algn="ctr" rtl="0" fontAlgn="base">
        <a:spcBef>
          <a:spcPct val="0"/>
        </a:spcBef>
        <a:spcAft>
          <a:spcPct val="0"/>
        </a:spcAft>
        <a:defRPr sz="4305">
          <a:solidFill>
            <a:schemeClr val="tx1"/>
          </a:solidFill>
          <a:latin typeface="Calibri" pitchFamily="34" charset="0"/>
        </a:defRPr>
      </a:lvl6pPr>
      <a:lvl7pPr marL="885343" algn="ctr" rtl="0" fontAlgn="base">
        <a:spcBef>
          <a:spcPct val="0"/>
        </a:spcBef>
        <a:spcAft>
          <a:spcPct val="0"/>
        </a:spcAft>
        <a:defRPr sz="4305">
          <a:solidFill>
            <a:schemeClr val="tx1"/>
          </a:solidFill>
          <a:latin typeface="Calibri" pitchFamily="34" charset="0"/>
        </a:defRPr>
      </a:lvl7pPr>
      <a:lvl8pPr marL="1328014" algn="ctr" rtl="0" fontAlgn="base">
        <a:spcBef>
          <a:spcPct val="0"/>
        </a:spcBef>
        <a:spcAft>
          <a:spcPct val="0"/>
        </a:spcAft>
        <a:defRPr sz="4305">
          <a:solidFill>
            <a:schemeClr val="tx1"/>
          </a:solidFill>
          <a:latin typeface="Calibri" pitchFamily="34" charset="0"/>
        </a:defRPr>
      </a:lvl8pPr>
      <a:lvl9pPr marL="1770684" algn="ctr" rtl="0" fontAlgn="base">
        <a:spcBef>
          <a:spcPct val="0"/>
        </a:spcBef>
        <a:spcAft>
          <a:spcPct val="0"/>
        </a:spcAft>
        <a:defRPr sz="4305">
          <a:solidFill>
            <a:schemeClr val="tx1"/>
          </a:solidFill>
          <a:latin typeface="Calibri" pitchFamily="34" charset="0"/>
        </a:defRPr>
      </a:lvl9pPr>
    </p:titleStyle>
    <p:bodyStyle>
      <a:lvl1pPr marL="331788" indent="-331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762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88" indent="-2206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206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206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691" indent="-221335" algn="l" defTabSz="885343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2877363" indent="-221335" algn="l" defTabSz="885343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320032" indent="-221335" algn="l" defTabSz="885343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762704" indent="-221335" algn="l" defTabSz="885343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1pPr>
      <a:lvl2pPr marL="442671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2pPr>
      <a:lvl3pPr marL="885343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3pPr>
      <a:lvl4pPr marL="1328014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770684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213355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656027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098698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541369" algn="l" defTabSz="88534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9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jpeg"/><Relationship Id="rId9" Type="http://schemas.microsoft.com/office/2007/relationships/diagramDrawing" Target="../diagrams/drawin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cyclopaedia.bid/&#1074;&#1080;&#1082;&#1080;&#1087;&#1077;&#1076;&#1080;&#1103;/&#1058;&#1072;&#1075;&#1080;&#1083;&#1100;&#1089;&#1082;&#1080;&#1081;_&#1086;&#1082;&#1088;&#1091;&#1075;" TargetMode="External"/><Relationship Id="rId13" Type="http://schemas.openxmlformats.org/officeDocument/2006/relationships/hyperlink" Target="http://encyclopaedia.bid/&#1074;&#1080;&#1082;&#1080;&#1087;&#1077;&#1076;&#1080;&#1103;/2006_&#1075;&#1086;&#1076;" TargetMode="External"/><Relationship Id="rId3" Type="http://schemas.openxmlformats.org/officeDocument/2006/relationships/hyperlink" Target="http://encyclopaedia.bid/&#1074;&#1080;&#1082;&#1080;&#1087;&#1077;&#1076;&#1080;&#1103;/&#1057;&#1074;&#1077;&#1088;&#1076;&#1083;&#1086;&#1074;&#1089;&#1082;&#1072;&#1103;_&#1086;&#1073;&#1083;&#1072;&#1089;&#1090;&#1100;" TargetMode="External"/><Relationship Id="rId7" Type="http://schemas.openxmlformats.org/officeDocument/2006/relationships/hyperlink" Target="http://encyclopaedia.bid/&#1074;&#1080;&#1082;&#1080;&#1087;&#1077;&#1076;&#1080;&#1103;/1924_&#1075;&#1086;&#1076;" TargetMode="External"/><Relationship Id="rId12" Type="http://schemas.openxmlformats.org/officeDocument/2006/relationships/hyperlink" Target="http://encyclopaedia.bid/&#1074;&#1080;&#1082;&#1080;&#1087;&#1077;&#1076;&#1080;&#1103;/1_&#1103;&#1085;&#1074;&#1072;&#1088;&#1103;" TargetMode="External"/><Relationship Id="rId2" Type="http://schemas.openxmlformats.org/officeDocument/2006/relationships/hyperlink" Target="http://encyclopaedia.bid/&#1074;&#1080;&#1082;&#1080;&#1087;&#1077;&#1076;&#1080;&#1103;/&#1052;&#1091;&#1085;&#1080;&#1094;&#1080;&#1087;&#1072;&#1083;&#1100;&#1085;&#1086;&#1077;_&#1086;&#1073;&#1088;&#1072;&#1079;&#1086;&#1074;&#1072;&#1085;&#1080;&#1077;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yclopaedia.bid/&#1074;&#1080;&#1082;&#1080;&#1087;&#1077;&#1076;&#1080;&#1103;/27_&#1092;&#1077;&#1074;&#1088;&#1072;&#1083;&#1103;" TargetMode="External"/><Relationship Id="rId11" Type="http://schemas.openxmlformats.org/officeDocument/2006/relationships/hyperlink" Target="http://encyclopaedia.bid/&#1074;&#1080;&#1082;&#1080;&#1087;&#1077;&#1076;&#1080;&#1103;/1934_&#1075;&#1086;&#1076;" TargetMode="External"/><Relationship Id="rId5" Type="http://schemas.openxmlformats.org/officeDocument/2006/relationships/hyperlink" Target="http://encyclopaedia.bid/&#1074;&#1080;&#1082;&#1080;&#1087;&#1077;&#1076;&#1080;&#1103;/&#1057;&#1077;&#1074;&#1077;&#1088;&#1085;&#1099;&#1081;_&#1091;&#1087;&#1088;&#1072;&#1074;&#1083;&#1077;&#1085;&#1095;&#1077;&#1089;&#1082;&#1080;&#1081;_&#1086;&#1082;&#1088;&#1091;&#1075;" TargetMode="External"/><Relationship Id="rId15" Type="http://schemas.openxmlformats.org/officeDocument/2006/relationships/chart" Target="../charts/chart1.xml"/><Relationship Id="rId10" Type="http://schemas.openxmlformats.org/officeDocument/2006/relationships/hyperlink" Target="http://encyclopaedia.bid/&#1074;&#1080;&#1082;&#1080;&#1087;&#1077;&#1076;&#1080;&#1103;/&#1042;&#1077;&#1088;&#1093;&#1086;&#1090;&#1091;&#1088;&#1089;&#1082;&#1080;&#1081;_&#1091;&#1077;&#1079;&#1076;" TargetMode="External"/><Relationship Id="rId4" Type="http://schemas.openxmlformats.org/officeDocument/2006/relationships/hyperlink" Target="http://encyclopaedia.bid/&#1074;&#1080;&#1082;&#1080;&#1087;&#1077;&#1076;&#1080;&#1103;/&#1056;&#1060;" TargetMode="External"/><Relationship Id="rId9" Type="http://schemas.openxmlformats.org/officeDocument/2006/relationships/hyperlink" Target="http://encyclopaedia.bid/&#1074;&#1080;&#1082;&#1080;&#1087;&#1077;&#1076;&#1080;&#1103;/&#1059;&#1088;&#1072;&#1083;&#1100;&#1089;&#1082;&#1072;&#1103;_&#1086;&#1073;&#1083;&#1072;&#1089;&#1090;&#1100;_(&#1056;&#1057;&#1060;&#1057;&#1056;)" TargetMode="External"/><Relationship Id="rId1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25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25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/>
          <p:cNvSpPr/>
          <p:nvPr/>
        </p:nvSpPr>
        <p:spPr>
          <a:xfrm>
            <a:off x="500030" y="3786190"/>
            <a:ext cx="8072496" cy="304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marL="0" lvl="3"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kern="0" dirty="0" smtClean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БЮДЖЕТА </a:t>
            </a:r>
            <a:r>
              <a:rPr lang="ru-RU" sz="4800" b="1" kern="0" dirty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ДЛЯ </a:t>
            </a:r>
            <a:r>
              <a:rPr lang="ru-RU" sz="4800" b="1" kern="0" dirty="0" smtClean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ГРАЖДАН        (ОТКРЫТЫЙ БЮДЖЕТ)</a:t>
            </a:r>
            <a:endParaRPr lang="ru-RU" sz="4800" b="1" kern="0" dirty="0">
              <a:ln w="0">
                <a:solidFill>
                  <a:srgbClr val="B755CC"/>
                </a:solidFill>
                <a:prstDash val="solid"/>
              </a:ln>
              <a:noFill/>
              <a:effectLst>
                <a:outerShdw dist="22998" dir="7020175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  <a:p>
            <a:pPr marL="0" lvl="3"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800" b="1" kern="0" dirty="0">
              <a:ln w="0">
                <a:solidFill>
                  <a:srgbClr val="B755CC"/>
                </a:solidFill>
                <a:prstDash val="solid"/>
              </a:ln>
              <a:noFill/>
              <a:effectLst>
                <a:outerShdw dist="22998" dir="7020175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  <p:sp>
        <p:nvSpPr>
          <p:cNvPr id="57347" name="Прямоугольник 11"/>
          <p:cNvSpPr>
            <a:spLocks noChangeArrowheads="1"/>
          </p:cNvSpPr>
          <p:nvPr/>
        </p:nvSpPr>
        <p:spPr bwMode="auto">
          <a:xfrm>
            <a:off x="571500" y="5500688"/>
            <a:ext cx="5143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Прямоугольник 9"/>
          <p:cNvSpPr>
            <a:spLocks noChangeArrowheads="1"/>
          </p:cNvSpPr>
          <p:nvPr/>
        </p:nvSpPr>
        <p:spPr bwMode="auto">
          <a:xfrm>
            <a:off x="642938" y="1714500"/>
            <a:ext cx="80724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ctr" eaLnBrk="1" hangingPunct="1"/>
            <a:endParaRPr lang="ru-RU" alt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ctr" eaLnBrk="1" hangingPunct="1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утвержденного  решением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ctr" eaLnBrk="1" hangingPunct="1"/>
            <a:r>
              <a:rPr lang="ru-RU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15.12.2023 года № 107/22</a:t>
            </a:r>
            <a:endParaRPr lang="ru-RU" alt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9" name="Рисунок 5" descr="gari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42938"/>
            <a:ext cx="857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2938" y="285750"/>
            <a:ext cx="8077200" cy="857250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>
                <a:latin typeface="Times New Roman" pitchFamily="18"/>
                <a:cs typeface="Times New Roman" pitchFamily="18"/>
              </a:rPr>
              <a:t/>
            </a:r>
            <a:br>
              <a:rPr sz="2100">
                <a:latin typeface="Times New Roman" pitchFamily="18"/>
                <a:cs typeface="Times New Roman" pitchFamily="18"/>
              </a:rPr>
            </a:br>
            <a:r>
              <a:rPr sz="2100" u="sng">
                <a:latin typeface="Times New Roman" pitchFamily="18"/>
                <a:cs typeface="Times New Roman" pitchFamily="18"/>
              </a:rPr>
              <a:t>Расходы бюджетов сопоставимых муниципальных образований, </a:t>
            </a:r>
            <a:r>
              <a:rPr sz="2100">
                <a:latin typeface="Times New Roman" pitchFamily="18"/>
                <a:cs typeface="Times New Roman" pitchFamily="18"/>
              </a:rPr>
              <a:t>в млн.руб.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75254"/>
              </p:ext>
            </p:extLst>
          </p:nvPr>
        </p:nvGraphicFramePr>
        <p:xfrm>
          <a:off x="554038" y="1408113"/>
          <a:ext cx="8081962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428625"/>
            <a:ext cx="8286750" cy="785813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0" dirty="0"/>
              <a:t>Основные социально-экономические показатели </a:t>
            </a:r>
            <a:r>
              <a:rPr sz="2400" b="0" dirty="0" err="1" smtClean="0"/>
              <a:t>Гаринского</a:t>
            </a:r>
            <a:r>
              <a:rPr sz="2400" b="0" dirty="0" smtClean="0"/>
              <a:t> городского </a:t>
            </a:r>
            <a:r>
              <a:rPr sz="2400" b="0" dirty="0"/>
              <a:t>округа </a:t>
            </a:r>
            <a:r>
              <a:rPr sz="2400" b="0" smtClean="0"/>
              <a:t>на 2024-2026 </a:t>
            </a:r>
            <a:r>
              <a:rPr sz="2400" b="0" dirty="0"/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49363"/>
          <a:ext cx="8286751" cy="5103815"/>
        </p:xfrm>
        <a:graphic>
          <a:graphicData uri="http://schemas.openxmlformats.org/drawingml/2006/table">
            <a:tbl>
              <a:tblPr lastCol="1"/>
              <a:tblGrid>
                <a:gridCol w="2703513"/>
                <a:gridCol w="863798"/>
                <a:gridCol w="720080"/>
                <a:gridCol w="792088"/>
                <a:gridCol w="864096"/>
                <a:gridCol w="720080"/>
                <a:gridCol w="792088"/>
                <a:gridCol w="831008"/>
              </a:tblGrid>
              <a:tr h="588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          отчет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          отчет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Производственная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Оборот организаций (по полному кругу) по видам экономической деятельности, всего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361,71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372,61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Сельское хозяйство, охота и лесное хозяйство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Добыча полезных ископаемых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2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 Cтроительство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1.7. Транспортировка и хранение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 Деятельность в области информации и связи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0063" y="357188"/>
            <a:ext cx="8286750" cy="785812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0" dirty="0" smtClean="0"/>
              <a:t>Основные социально-экономические показатели </a:t>
            </a:r>
            <a:r>
              <a:rPr sz="2400" b="0" dirty="0" err="1" smtClean="0"/>
              <a:t>Гаринского</a:t>
            </a:r>
            <a:r>
              <a:rPr sz="2400" b="0" dirty="0" smtClean="0"/>
              <a:t> городского округа </a:t>
            </a:r>
            <a:r>
              <a:rPr sz="2400" b="0" smtClean="0"/>
              <a:t>на 2024-2026 </a:t>
            </a:r>
            <a:r>
              <a:rPr sz="2400" b="0" dirty="0" smtClean="0"/>
              <a:t>гг.</a:t>
            </a:r>
            <a:endParaRPr sz="24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214438"/>
          <a:ext cx="8215313" cy="5321301"/>
        </p:xfrm>
        <a:graphic>
          <a:graphicData uri="http://schemas.openxmlformats.org/drawingml/2006/table">
            <a:tbl>
              <a:tblPr/>
              <a:tblGrid>
                <a:gridCol w="2632095"/>
                <a:gridCol w="791770"/>
                <a:gridCol w="792088"/>
                <a:gridCol w="792088"/>
                <a:gridCol w="936104"/>
                <a:gridCol w="792088"/>
                <a:gridCol w="720080"/>
                <a:gridCol w="759000"/>
              </a:tblGrid>
              <a:tr h="410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          отчет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          отчет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прогноз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Инвестиционная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Объем инвестиций в основной капитал за счет всех источников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финансирования, всего 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1 454,30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1456,20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отраслям экономики: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промышленный комплекс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сельское хозяйство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76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оптовая и розничная торговля, сфера услуг и развлечений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транспортировка и хранение 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1 454,30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1456,20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Денежные доходы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Доходы населения муниципального образования, всего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746,05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772,35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835,10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868,50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902,60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76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 Доходы от предпринимательской деятельности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 Оплата труда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531,10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549,20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571,10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593,90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642,40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Социальные выплаты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200,05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208,05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216,60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235,30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Среднедушевые денежные доходы  (в месяц)</a:t>
                      </a:r>
                    </a:p>
                  </a:txBody>
                  <a:tcPr marL="45892" marR="45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руб./чел.</a:t>
                      </a:r>
                    </a:p>
                  </a:txBody>
                  <a:tcPr marL="45892" marR="45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18 266,40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20 799,80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21 631,70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22 497,00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23 396,90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24 332,80</a:t>
                      </a:r>
                    </a:p>
                  </a:txBody>
                  <a:tcPr marL="45892" marR="4589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214313"/>
            <a:ext cx="8286750" cy="785812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0" dirty="0" smtClean="0"/>
              <a:t>Основные социально-экономические показатели </a:t>
            </a:r>
            <a:r>
              <a:rPr sz="2400" b="0" dirty="0" err="1" smtClean="0"/>
              <a:t>Гаринского</a:t>
            </a:r>
            <a:r>
              <a:rPr sz="2400" b="0" dirty="0" smtClean="0"/>
              <a:t> городского округа </a:t>
            </a:r>
            <a:r>
              <a:rPr sz="2400" b="0" smtClean="0"/>
              <a:t>на 2024-2026 </a:t>
            </a:r>
            <a:r>
              <a:rPr sz="2400" b="0" dirty="0" smtClean="0"/>
              <a:t>гг.</a:t>
            </a:r>
            <a:endParaRPr sz="24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071563"/>
          <a:ext cx="8286751" cy="5441955"/>
        </p:xfrm>
        <a:graphic>
          <a:graphicData uri="http://schemas.openxmlformats.org/drawingml/2006/table">
            <a:tbl>
              <a:tblPr/>
              <a:tblGrid>
                <a:gridCol w="2703513"/>
                <a:gridCol w="863798"/>
                <a:gridCol w="720080"/>
                <a:gridCol w="792088"/>
                <a:gridCol w="936104"/>
                <a:gridCol w="792088"/>
                <a:gridCol w="792088"/>
                <a:gridCol w="686992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7378" marR="473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7378" marR="473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          отчет</a:t>
                      </a:r>
                    </a:p>
                  </a:txBody>
                  <a:tcPr marL="47378" marR="473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          отчет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прогноз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Потребительский рынок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223,20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225,30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230,70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Оборот общественного питания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VI. Демографические показатели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Численность и состав населения</a:t>
                      </a: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1.1. Численность постоянного населения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муниципального образования (на начало года)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2 562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2 501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1.2. Среднегодовая численность населения муниципального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2 501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1.3. Численность детей в возрасте 3-7 лет (дошкольного возраста)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1.4. Численность детей и подростков в возрасте 8-17 лет (школьного возраста)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1.5. Численность населения в трудоспособном  возрасте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1882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1876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1876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1876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1.6. Численность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населения старше трудоспособного возраста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Естественное движение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2.1. Число родившихся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2.2. Число умерших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7378" marR="473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0063" y="357188"/>
            <a:ext cx="8286750" cy="857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0" dirty="0" smtClean="0"/>
              <a:t>Основные социально-экономические показатели </a:t>
            </a:r>
            <a:r>
              <a:rPr sz="2400" b="0" dirty="0" err="1" smtClean="0"/>
              <a:t>Гаринского</a:t>
            </a:r>
            <a:r>
              <a:rPr sz="2400" b="0" dirty="0" smtClean="0"/>
              <a:t> городского округа </a:t>
            </a:r>
            <a:r>
              <a:rPr sz="2400" b="0" smtClean="0"/>
              <a:t>на 2024-2026 </a:t>
            </a:r>
            <a:r>
              <a:rPr sz="2400" b="0" dirty="0" smtClean="0"/>
              <a:t>гг..</a:t>
            </a:r>
            <a:endParaRPr sz="24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751" cy="5346703"/>
        </p:xfrm>
        <a:graphic>
          <a:graphicData uri="http://schemas.openxmlformats.org/drawingml/2006/table">
            <a:tbl>
              <a:tblPr/>
              <a:tblGrid>
                <a:gridCol w="2703513"/>
                <a:gridCol w="935806"/>
                <a:gridCol w="792088"/>
                <a:gridCol w="720080"/>
                <a:gridCol w="720080"/>
                <a:gridCol w="864096"/>
                <a:gridCol w="864096"/>
                <a:gridCol w="686992"/>
              </a:tblGrid>
              <a:tr h="376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           отчет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          отчет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прогноз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VII. Развитие социальной сферы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Количество учащихся общеобразовательных учреждений, обучающихся во вторую и третью смены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Доля детей в возрасте от 5 до 18 лет, охваченных дополнительным образованием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Доступность дошкольного образования для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возрасте от полутора до трех лет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Обеспеченность врачами, работающими в государственных и муниципальных медицинских организациях 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5.Обеспеченность средними медицинскими работниками, работающими в государственных и муниципальных медицинских организациях 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Обеспеченность населения врачами, оказывающими медицинскую помощь в амбулаторных условиях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50,20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284" marR="4228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Трудовые ресурсы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42284" marR="422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</a:t>
                      </a:r>
                    </a:p>
                  </a:txBody>
                  <a:tcPr marL="42284" marR="4228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 txBox="1">
            <a:spLocks noGrp="1"/>
          </p:cNvSpPr>
          <p:nvPr>
            <p:ph idx="1"/>
          </p:nvPr>
        </p:nvSpPr>
        <p:spPr>
          <a:xfrm>
            <a:off x="4786313" y="357188"/>
            <a:ext cx="3929062" cy="5857875"/>
          </a:xfrm>
        </p:spPr>
        <p:txBody>
          <a:bodyPr anchorCtr="1"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altLang="ru-RU" sz="4000" smtClean="0">
                <a:solidFill>
                  <a:srgbClr val="17375E"/>
                </a:solidFill>
                <a:latin typeface="Georgia" panose="02040502050405020303" pitchFamily="18" charset="0"/>
                <a:ea typeface="BatangChe" panose="02030609000101010101" pitchFamily="49" charset="-127"/>
              </a:rPr>
              <a:t>  </a:t>
            </a:r>
            <a:r>
              <a:rPr altLang="ru-RU" sz="4000" b="1" i="1" smtClean="0">
                <a:solidFill>
                  <a:srgbClr val="17375E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Доходы бюджета Гаринского городского округа  на 2024 год и плановый период 2025 и 2026 годов</a:t>
            </a:r>
          </a:p>
        </p:txBody>
      </p:sp>
      <p:sp>
        <p:nvSpPr>
          <p:cNvPr id="69635" name="AutoShape 2" descr="https://bin.ua/uploads/posts/2017-05/1494001469_v490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9636" name="Picture 4" descr="https://bin.ua/uploads/posts/2017-05/1494001469_v4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41433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4450" cy="428625"/>
          </a:xfrm>
        </p:spPr>
        <p:txBody>
          <a:bodyPr>
            <a:normAutofit fontScale="90000"/>
          </a:bodyPr>
          <a:lstStyle/>
          <a:p>
            <a:pPr algn="ctr" hangingPunct="1">
              <a:defRPr/>
            </a:pPr>
            <a:r>
              <a:rPr sz="2800" dirty="0" smtClean="0">
                <a:solidFill>
                  <a:schemeClr val="tx1"/>
                </a:solidFill>
                <a:effectLst/>
              </a:rPr>
              <a:t>Доходы бюджета </a:t>
            </a:r>
            <a:r>
              <a:rPr sz="2800" dirty="0" err="1" smtClean="0">
                <a:solidFill>
                  <a:schemeClr val="tx1"/>
                </a:solidFill>
                <a:effectLst/>
              </a:rPr>
              <a:t>Гаринского</a:t>
            </a:r>
            <a:r>
              <a:rPr sz="2800" dirty="0" smtClean="0">
                <a:solidFill>
                  <a:schemeClr val="tx1"/>
                </a:solidFill>
                <a:effectLst/>
              </a:rPr>
              <a:t>  городского округа , </a:t>
            </a:r>
            <a:r>
              <a:rPr sz="2700" dirty="0" smtClean="0">
                <a:solidFill>
                  <a:schemeClr val="tx1"/>
                </a:solidFill>
                <a:effectLst/>
              </a:rPr>
              <a:t>в </a:t>
            </a:r>
            <a:r>
              <a:rPr sz="2700" dirty="0" err="1" smtClean="0">
                <a:solidFill>
                  <a:schemeClr val="tx1"/>
                </a:solidFill>
                <a:effectLst/>
              </a:rPr>
              <a:t>тыс.руб</a:t>
            </a:r>
            <a:r>
              <a:rPr sz="2700" dirty="0" smtClean="0">
                <a:solidFill>
                  <a:schemeClr val="tx1"/>
                </a:solidFill>
                <a:effectLst/>
              </a:rPr>
              <a:t>.</a:t>
            </a:r>
            <a:endParaRPr sz="27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242019"/>
              </p:ext>
            </p:extLst>
          </p:nvPr>
        </p:nvGraphicFramePr>
        <p:xfrm>
          <a:off x="214313" y="620687"/>
          <a:ext cx="8786812" cy="580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744"/>
                <a:gridCol w="1133782"/>
                <a:gridCol w="1213851"/>
                <a:gridCol w="1195435"/>
              </a:tblGrid>
              <a:tr h="5557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 (ожидаемые)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9510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93 705,5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112 028,6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129 129,5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78 156,4</a:t>
                      </a: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111 700,0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нефтепродукты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1 540,1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8 015,6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9 158,6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на совокупный доход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1 565,6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1 005,7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1 256,0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567,6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740,0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4468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1 926,4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2 148,8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1 816,6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пользовании природными ресурсами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1 236,0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1 286,5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1 170,0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8 169,7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3 585,9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2 773,3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-0,4</a:t>
                      </a:r>
                      <a:endParaRPr lang="ru-RU" sz="11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9510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347 279,5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281 521,2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499 999,9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188 718,6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172 340,9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427 274,0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 бюджетной системы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103 972,0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8 953,1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2 946,7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56 695,9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67 424,9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69 779,2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61381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5 076,5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35 260,7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</a:tr>
              <a:tr h="29510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440 985,0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393 549,8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629 129,4</a:t>
                      </a:r>
                    </a:p>
                  </a:txBody>
                  <a:tcPr marL="121919" marR="121919" marT="34290" marB="3429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357188" y="0"/>
            <a:ext cx="8497887" cy="9286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Гаринского городского округа на 2024 год, в тыс. рублей </a:t>
            </a:r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idx="1"/>
          </p:nvPr>
        </p:nvGraphicFramePr>
        <p:xfrm>
          <a:off x="477838" y="1193800"/>
          <a:ext cx="8269287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100" name="Содержимое 2"/>
          <p:cNvSpPr txBox="1">
            <a:spLocks noGrp="1"/>
          </p:cNvSpPr>
          <p:nvPr>
            <p:ph idx="1"/>
          </p:nvPr>
        </p:nvSpPr>
        <p:spPr>
          <a:xfrm>
            <a:off x="322263" y="1006475"/>
            <a:ext cx="8183562" cy="4187825"/>
          </a:xfrm>
        </p:spPr>
        <p:txBody>
          <a:bodyPr/>
          <a:lstStyle/>
          <a:p>
            <a:endParaRPr altLang="ru-RU" smtClean="0">
              <a:latin typeface="Verdan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-180975" y="47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373063" y="384175"/>
          <a:ext cx="8396287" cy="573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183562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</a:t>
            </a:r>
            <a:br>
              <a:rPr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Гаринского городского округа на 2024 год </a:t>
            </a:r>
            <a:r>
              <a:rPr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50018"/>
              </p:ext>
            </p:extLst>
          </p:nvPr>
        </p:nvGraphicFramePr>
        <p:xfrm>
          <a:off x="1573213" y="2039938"/>
          <a:ext cx="6037262" cy="357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8143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 </a:t>
            </a:r>
            <a:endParaRPr lang="ru-RU" altLang="ru-RU" sz="26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Рисунок 6" descr="бюджет для гражда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643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Прямоугольник 7"/>
          <p:cNvSpPr>
            <a:spLocks noChangeArrowheads="1"/>
          </p:cNvSpPr>
          <p:nvPr/>
        </p:nvSpPr>
        <p:spPr bwMode="auto">
          <a:xfrm>
            <a:off x="4714875" y="1000125"/>
            <a:ext cx="3929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0066"/>
                </a:solidFill>
                <a:latin typeface="Franklin Gothic Book" pitchFamily="34" charset="0"/>
              </a:rPr>
              <a:t>«</a:t>
            </a: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— это упрощенная версия бюджетного документа, которая использует доступные для обычных граждан форматы, чтобы облегчить понимание бюджета.</a:t>
            </a:r>
          </a:p>
        </p:txBody>
      </p:sp>
      <p:sp>
        <p:nvSpPr>
          <p:cNvPr id="58373" name="Прямоугольник 8"/>
          <p:cNvSpPr>
            <a:spLocks noChangeArrowheads="1"/>
          </p:cNvSpPr>
          <p:nvPr/>
        </p:nvSpPr>
        <p:spPr bwMode="auto">
          <a:xfrm>
            <a:off x="428625" y="3714750"/>
            <a:ext cx="4214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0066"/>
                </a:solidFill>
                <a:latin typeface="Franklin Gothic Book" pitchFamily="34" charset="0"/>
              </a:rPr>
              <a:t>         </a:t>
            </a: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город</a:t>
            </a:r>
            <a:r>
              <a:rPr lang="en-US" altLang="ru-RU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округа к участию в обсуждении вопросов формирования проекта бюджета разработан «Бюджет для граждан».   «Бюджет для граждан» предназначен, прежде всего, для жителей городского округа, не обладающих специальными знаниями в сфере бюджетного законодательства.</a:t>
            </a:r>
          </a:p>
        </p:txBody>
      </p:sp>
      <p:pic>
        <p:nvPicPr>
          <p:cNvPr id="58374" name="Picture 7" descr="http://finportal.svyar.ru/images/upload/budjet/2016_ispol/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35147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28625" y="214313"/>
            <a:ext cx="8505825" cy="8572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0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налоговых и неналоговых доходов бюджета Гаринского городского округа на 2024 год и плановый период 2025 и 2026 годов</a:t>
            </a:r>
          </a:p>
        </p:txBody>
      </p:sp>
      <p:sp>
        <p:nvSpPr>
          <p:cNvPr id="6148" name="Содержимое 2"/>
          <p:cNvSpPr txBox="1">
            <a:spLocks noGrp="1"/>
          </p:cNvSpPr>
          <p:nvPr>
            <p:ph idx="1"/>
          </p:nvPr>
        </p:nvSpPr>
        <p:spPr>
          <a:xfrm>
            <a:off x="1214438" y="928688"/>
            <a:ext cx="7720012" cy="5715000"/>
          </a:xfrm>
        </p:spPr>
        <p:txBody>
          <a:bodyPr/>
          <a:lstStyle/>
          <a:p>
            <a:pPr algn="ctr" hangingPunct="1">
              <a:buFont typeface="Wingdings 2" panose="05020102010507070707" pitchFamily="18" charset="2"/>
              <a:buNone/>
            </a:pPr>
            <a:r>
              <a:rPr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/>
        </p:nvGraphicFramePr>
        <p:xfrm>
          <a:off x="550863" y="1479550"/>
          <a:ext cx="8328025" cy="49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435100" y="214313"/>
            <a:ext cx="7499350" cy="714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8613" y="1195388"/>
          <a:ext cx="8159750" cy="48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857250" y="214313"/>
            <a:ext cx="8077200" cy="8572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4488" y="1247775"/>
          <a:ext cx="7948612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71500" y="214313"/>
            <a:ext cx="8362950" cy="785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3875" y="1046163"/>
          <a:ext cx="87820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28625" y="214313"/>
            <a:ext cx="8505825" cy="785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58500"/>
              </p:ext>
            </p:extLst>
          </p:nvPr>
        </p:nvGraphicFramePr>
        <p:xfrm>
          <a:off x="328613" y="1423988"/>
          <a:ext cx="8551862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42938" y="214313"/>
            <a:ext cx="8291512" cy="714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2600" y="981075"/>
          <a:ext cx="80772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42938" y="214313"/>
            <a:ext cx="8291512" cy="714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982663"/>
          <a:ext cx="855345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928687"/>
          </a:xfrm>
        </p:spPr>
        <p:txBody>
          <a:bodyPr>
            <a:normAutofit fontScale="90000"/>
          </a:bodyPr>
          <a:lstStyle/>
          <a:p>
            <a:pPr algn="ctr" hangingPunct="1">
              <a:defRPr/>
            </a:pPr>
            <a:r>
              <a:rPr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  <a:endParaRPr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6250" y="1258888"/>
          <a:ext cx="85502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28625" y="214313"/>
            <a:ext cx="8505825" cy="785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9425" y="1193800"/>
          <a:ext cx="8043863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28625" y="214313"/>
            <a:ext cx="8505825" cy="714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7675" y="1195388"/>
          <a:ext cx="8553450" cy="527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95288" y="549275"/>
            <a:ext cx="8229600" cy="1127125"/>
          </a:xfrm>
        </p:spPr>
        <p:txBody>
          <a:bodyPr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59395" name="Picture 5" descr="http://images.myshared.ru/806697/slid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64393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12144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безвозмездных поступлений бюджета Гаринского городского округа на 2024 год и плановый период 2025 и 2026 годов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90203"/>
              </p:ext>
            </p:extLst>
          </p:nvPr>
        </p:nvGraphicFramePr>
        <p:xfrm>
          <a:off x="1155700" y="1457325"/>
          <a:ext cx="7221538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71500" y="285750"/>
            <a:ext cx="7720013" cy="5715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algn="ctr" hangingPunct="1"/>
            <a:r>
              <a:rPr altLang="ru-RU" sz="2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налоговых льготах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426450" cy="384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744"/>
                <a:gridCol w="2324706"/>
              </a:tblGrid>
              <a:tr h="11886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льгот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2024 год,           в млн.руб.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</a:tr>
              <a:tr h="4571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</a:tr>
              <a:tr h="457149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</a:tr>
              <a:tr h="82290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освобождение от уплаты налога (по Решению Думы)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</a:tr>
              <a:tr h="457149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</a:tr>
              <a:tr h="4571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697" marB="45697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Прямая соединительная линия 62"/>
          <p:cNvCxnSpPr>
            <a:cxnSpLocks noChangeShapeType="1"/>
          </p:cNvCxnSpPr>
          <p:nvPr/>
        </p:nvCxnSpPr>
        <p:spPr bwMode="auto">
          <a:xfrm rot="5400013">
            <a:off x="7173912" y="1808163"/>
            <a:ext cx="500063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cxnSp>
        <p:nvCxnSpPr>
          <p:cNvPr id="53251" name="Прямая соединительная линия 35"/>
          <p:cNvCxnSpPr>
            <a:cxnSpLocks noChangeShapeType="1"/>
          </p:cNvCxnSpPr>
          <p:nvPr/>
        </p:nvCxnSpPr>
        <p:spPr bwMode="auto">
          <a:xfrm rot="5400000">
            <a:off x="1040606" y="2690019"/>
            <a:ext cx="21431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cxnSp>
        <p:nvCxnSpPr>
          <p:cNvPr id="53252" name="Прямая соединительная линия 26"/>
          <p:cNvCxnSpPr>
            <a:cxnSpLocks noChangeShapeType="1"/>
          </p:cNvCxnSpPr>
          <p:nvPr/>
        </p:nvCxnSpPr>
        <p:spPr bwMode="auto">
          <a:xfrm rot="5400013">
            <a:off x="392113" y="1817688"/>
            <a:ext cx="357187" cy="1587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pic>
        <p:nvPicPr>
          <p:cNvPr id="72709" name="Рисунок 6" descr="Соц полити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058863"/>
            <a:ext cx="7667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Рисунок 13" descr="С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1000125"/>
            <a:ext cx="7493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Рисунок 15" descr="Физ-р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030288"/>
            <a:ext cx="7096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Рисунок 17" descr="Культур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1065213"/>
            <a:ext cx="75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Рисунок 19" descr="Охрана окружающей среды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00965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Рисунок 20" descr="Национальная безопасность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08063"/>
            <a:ext cx="7143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Рисунок 21" descr="Образование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82675"/>
            <a:ext cx="6953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Рисунок 22" descr="ЖКХ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036638"/>
            <a:ext cx="7858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Рисунок 23" descr="Общегосударственные вопросы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054100"/>
            <a:ext cx="7667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Рисунок 24" descr="Национальная экономика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54100"/>
            <a:ext cx="714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9" name="Прямоугольник 27"/>
          <p:cNvSpPr>
            <a:spLocks noChangeArrowheads="1"/>
          </p:cNvSpPr>
          <p:nvPr/>
        </p:nvSpPr>
        <p:spPr bwMode="auto">
          <a:xfrm>
            <a:off x="0" y="2000250"/>
            <a:ext cx="15001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604,4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264" name="Прямая соединительная линия 29"/>
          <p:cNvCxnSpPr>
            <a:cxnSpLocks noChangeShapeType="1"/>
          </p:cNvCxnSpPr>
          <p:nvPr/>
        </p:nvCxnSpPr>
        <p:spPr bwMode="auto">
          <a:xfrm rot="5400013">
            <a:off x="1119981" y="1939132"/>
            <a:ext cx="4286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21" name="Прямоугольник 32"/>
          <p:cNvSpPr>
            <a:spLocks noChangeArrowheads="1"/>
          </p:cNvSpPr>
          <p:nvPr/>
        </p:nvSpPr>
        <p:spPr bwMode="auto">
          <a:xfrm>
            <a:off x="214313" y="2714625"/>
            <a:ext cx="2000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221 140,6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266" name="Прямая соединительная линия 34"/>
          <p:cNvCxnSpPr>
            <a:cxnSpLocks noChangeShapeType="1"/>
          </p:cNvCxnSpPr>
          <p:nvPr/>
        </p:nvCxnSpPr>
        <p:spPr bwMode="auto">
          <a:xfrm rot="5400013">
            <a:off x="1093787" y="2405063"/>
            <a:ext cx="500063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23" name="Прямоугольник 37"/>
          <p:cNvSpPr>
            <a:spLocks noChangeArrowheads="1"/>
          </p:cNvSpPr>
          <p:nvPr/>
        </p:nvSpPr>
        <p:spPr bwMode="auto">
          <a:xfrm>
            <a:off x="714375" y="3714750"/>
            <a:ext cx="2571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67 518,2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268" name="Прямая соединительная линия 38"/>
          <p:cNvCxnSpPr>
            <a:cxnSpLocks noChangeShapeType="1"/>
          </p:cNvCxnSpPr>
          <p:nvPr/>
        </p:nvCxnSpPr>
        <p:spPr bwMode="auto">
          <a:xfrm rot="5400013">
            <a:off x="2379663" y="2274888"/>
            <a:ext cx="1214437" cy="1587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25" name="Прямоугольник 39"/>
          <p:cNvSpPr>
            <a:spLocks noChangeArrowheads="1"/>
          </p:cNvSpPr>
          <p:nvPr/>
        </p:nvSpPr>
        <p:spPr bwMode="auto">
          <a:xfrm>
            <a:off x="5000625" y="2214563"/>
            <a:ext cx="17145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270" name="Прямая соединительная линия 40"/>
          <p:cNvCxnSpPr>
            <a:cxnSpLocks noChangeShapeType="1"/>
          </p:cNvCxnSpPr>
          <p:nvPr/>
        </p:nvCxnSpPr>
        <p:spPr bwMode="auto">
          <a:xfrm rot="5400013">
            <a:off x="3621881" y="1881982"/>
            <a:ext cx="4286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27" name="Прямоугольник 43"/>
          <p:cNvSpPr>
            <a:spLocks noChangeArrowheads="1"/>
          </p:cNvSpPr>
          <p:nvPr/>
        </p:nvSpPr>
        <p:spPr bwMode="auto">
          <a:xfrm>
            <a:off x="2000250" y="2857500"/>
            <a:ext cx="23574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92 707,3</a:t>
            </a:r>
          </a:p>
        </p:txBody>
      </p:sp>
      <p:cxnSp>
        <p:nvCxnSpPr>
          <p:cNvPr id="53272" name="Прямая соединительная линия 45"/>
          <p:cNvCxnSpPr>
            <a:cxnSpLocks noChangeShapeType="1"/>
          </p:cNvCxnSpPr>
          <p:nvPr/>
        </p:nvCxnSpPr>
        <p:spPr bwMode="auto">
          <a:xfrm rot="5400013">
            <a:off x="3709194" y="2761456"/>
            <a:ext cx="2286000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29" name="Прямоугольник 48"/>
          <p:cNvSpPr>
            <a:spLocks noChangeArrowheads="1"/>
          </p:cNvSpPr>
          <p:nvPr/>
        </p:nvSpPr>
        <p:spPr bwMode="auto">
          <a:xfrm>
            <a:off x="4087813" y="4071938"/>
            <a:ext cx="13049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936,7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0" name="Прямоугольник 52"/>
          <p:cNvSpPr>
            <a:spLocks noChangeArrowheads="1"/>
          </p:cNvSpPr>
          <p:nvPr/>
        </p:nvSpPr>
        <p:spPr bwMode="auto">
          <a:xfrm>
            <a:off x="3119438" y="2071688"/>
            <a:ext cx="16478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41 627,0</a:t>
            </a:r>
          </a:p>
        </p:txBody>
      </p:sp>
      <p:cxnSp>
        <p:nvCxnSpPr>
          <p:cNvPr id="53275" name="Прямая соединительная линия 53"/>
          <p:cNvCxnSpPr>
            <a:cxnSpLocks noChangeShapeType="1"/>
          </p:cNvCxnSpPr>
          <p:nvPr/>
        </p:nvCxnSpPr>
        <p:spPr bwMode="auto">
          <a:xfrm rot="5400013">
            <a:off x="4974431" y="2459832"/>
            <a:ext cx="15716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32" name="Прямоугольник 56"/>
          <p:cNvSpPr>
            <a:spLocks noChangeArrowheads="1"/>
          </p:cNvSpPr>
          <p:nvPr/>
        </p:nvSpPr>
        <p:spPr bwMode="auto">
          <a:xfrm>
            <a:off x="5153025" y="3286125"/>
            <a:ext cx="12969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452,4</a:t>
            </a:r>
          </a:p>
        </p:txBody>
      </p:sp>
      <p:cxnSp>
        <p:nvCxnSpPr>
          <p:cNvPr id="53277" name="Прямая соединительная линия 59"/>
          <p:cNvCxnSpPr>
            <a:cxnSpLocks noChangeShapeType="1"/>
          </p:cNvCxnSpPr>
          <p:nvPr/>
        </p:nvCxnSpPr>
        <p:spPr bwMode="auto">
          <a:xfrm rot="5400013">
            <a:off x="5228431" y="2999582"/>
            <a:ext cx="27146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34" name="Прямоугольник 61"/>
          <p:cNvSpPr>
            <a:spLocks noChangeArrowheads="1"/>
          </p:cNvSpPr>
          <p:nvPr/>
        </p:nvSpPr>
        <p:spPr bwMode="auto">
          <a:xfrm>
            <a:off x="5214938" y="4643438"/>
            <a:ext cx="2857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  национальная безопасность и правоохранительная деятельность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11 750,0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5" name="Прямоугольник 64"/>
          <p:cNvSpPr>
            <a:spLocks noChangeArrowheads="1"/>
          </p:cNvSpPr>
          <p:nvPr/>
        </p:nvSpPr>
        <p:spPr bwMode="auto">
          <a:xfrm>
            <a:off x="6800850" y="2214563"/>
            <a:ext cx="14144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382,0</a:t>
            </a:r>
          </a:p>
        </p:txBody>
      </p:sp>
      <p:cxnSp>
        <p:nvCxnSpPr>
          <p:cNvPr id="53280" name="Прямая соединительная линия 65"/>
          <p:cNvCxnSpPr>
            <a:cxnSpLocks noChangeShapeType="1"/>
          </p:cNvCxnSpPr>
          <p:nvPr/>
        </p:nvCxnSpPr>
        <p:spPr bwMode="auto">
          <a:xfrm rot="5400013">
            <a:off x="7603331" y="2374107"/>
            <a:ext cx="1571625" cy="1588"/>
          </a:xfrm>
          <a:prstGeom prst="straightConnector1">
            <a:avLst/>
          </a:prstGeom>
          <a:noFill/>
          <a:ln w="25402">
            <a:solidFill>
              <a:srgbClr val="17375E"/>
            </a:solidFill>
            <a:round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</p:cxnSp>
      <p:sp>
        <p:nvSpPr>
          <p:cNvPr id="72737" name="Прямоугольник 76"/>
          <p:cNvSpPr>
            <a:spLocks noChangeArrowheads="1"/>
          </p:cNvSpPr>
          <p:nvPr/>
        </p:nvSpPr>
        <p:spPr bwMode="auto">
          <a:xfrm>
            <a:off x="7713663" y="3429000"/>
            <a:ext cx="1143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572,5</a:t>
            </a:r>
          </a:p>
        </p:txBody>
      </p:sp>
      <p:sp>
        <p:nvSpPr>
          <p:cNvPr id="72738" name="Прямоугольник 44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</a:t>
            </a:r>
            <a:r>
              <a:rPr lang="ru-RU" altLang="ru-RU" b="1" dirty="0" smtClean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2024 год в разрезе разделов классификации расходов бюджета, соответствующих распределению расходов по выполняемым городским округом полномочиям, в тыс. рублей</a:t>
            </a:r>
          </a:p>
        </p:txBody>
      </p:sp>
      <p:sp>
        <p:nvSpPr>
          <p:cNvPr id="72739" name="Овал 40"/>
          <p:cNvSpPr>
            <a:spLocks noChangeArrowheads="1"/>
          </p:cNvSpPr>
          <p:nvPr/>
        </p:nvSpPr>
        <p:spPr bwMode="auto">
          <a:xfrm>
            <a:off x="785813" y="5072063"/>
            <a:ext cx="2928937" cy="914400"/>
          </a:xfrm>
          <a:custGeom>
            <a:avLst/>
            <a:gdLst>
              <a:gd name="T0" fmla="*/ 1463710 w 2928960"/>
              <a:gd name="T1" fmla="*/ 0 h 914400"/>
              <a:gd name="T2" fmla="*/ 2927337 w 2928960"/>
              <a:gd name="T3" fmla="*/ 457200 h 914400"/>
              <a:gd name="T4" fmla="*/ 1463710 w 2928960"/>
              <a:gd name="T5" fmla="*/ 914400 h 914400"/>
              <a:gd name="T6" fmla="*/ 0 w 2928960"/>
              <a:gd name="T7" fmla="*/ 457200 h 914400"/>
              <a:gd name="T8" fmla="*/ 428727 w 2928960"/>
              <a:gd name="T9" fmla="*/ 133911 h 914400"/>
              <a:gd name="T10" fmla="*/ 428727 w 2928960"/>
              <a:gd name="T11" fmla="*/ 780489 h 914400"/>
              <a:gd name="T12" fmla="*/ 2498623 w 2928960"/>
              <a:gd name="T13" fmla="*/ 780489 h 914400"/>
              <a:gd name="T14" fmla="*/ 2498623 w 2928960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28937 w 2928960"/>
              <a:gd name="T25" fmla="*/ 133911 h 914400"/>
              <a:gd name="T26" fmla="*/ 2500023 w 2928960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8960" h="914400">
                <a:moveTo>
                  <a:pt x="0" y="457200"/>
                </a:moveTo>
                <a:lnTo>
                  <a:pt x="0" y="457200"/>
                </a:lnTo>
                <a:cubicBezTo>
                  <a:pt x="3" y="204696"/>
                  <a:pt x="655672" y="1"/>
                  <a:pt x="1464480" y="2"/>
                </a:cubicBezTo>
                <a:cubicBezTo>
                  <a:pt x="1464480" y="2"/>
                  <a:pt x="1464480" y="2"/>
                  <a:pt x="1464480" y="2"/>
                </a:cubicBezTo>
                <a:cubicBezTo>
                  <a:pt x="2273290" y="2"/>
                  <a:pt x="2928960" y="204697"/>
                  <a:pt x="2928960" y="457202"/>
                </a:cubicBezTo>
                <a:cubicBezTo>
                  <a:pt x="2928960" y="457202"/>
                  <a:pt x="2928959" y="457203"/>
                  <a:pt x="2928959" y="457204"/>
                </a:cubicBezTo>
                <a:lnTo>
                  <a:pt x="2928960" y="457205"/>
                </a:lnTo>
                <a:cubicBezTo>
                  <a:pt x="2928960" y="709709"/>
                  <a:pt x="2273289" y="914404"/>
                  <a:pt x="1464480" y="914405"/>
                </a:cubicBezTo>
                <a:cubicBezTo>
                  <a:pt x="655670" y="914405"/>
                  <a:pt x="0" y="709709"/>
                  <a:pt x="0" y="457205"/>
                </a:cubicBezTo>
                <a:cubicBezTo>
                  <a:pt x="-1" y="457204"/>
                  <a:pt x="0" y="457203"/>
                  <a:pt x="0" y="457203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9BBB59"/>
          </a:solidFill>
          <a:ln w="25402">
            <a:solidFill>
              <a:srgbClr val="71893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Всего расходы – </a:t>
            </a:r>
            <a:r>
              <a:rPr lang="ru-RU" altLang="ru-RU" dirty="0" smtClean="0">
                <a:solidFill>
                  <a:srgbClr val="FFFFFF"/>
                </a:solidFill>
                <a:latin typeface="Calibri" panose="020F0502020204030204" pitchFamily="34" charset="0"/>
              </a:rPr>
              <a:t>632 691,1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тыс.рублей</a:t>
            </a:r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892933"/>
              </p:ext>
            </p:extLst>
          </p:nvPr>
        </p:nvGraphicFramePr>
        <p:xfrm>
          <a:off x="301625" y="884238"/>
          <a:ext cx="8234363" cy="51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411" name="Диаграмма 3"/>
          <p:cNvGrpSpPr>
            <a:grpSpLocks/>
          </p:cNvGrpSpPr>
          <p:nvPr/>
        </p:nvGrpSpPr>
        <p:grpSpPr bwMode="auto">
          <a:xfrm>
            <a:off x="7545388" y="981075"/>
            <a:ext cx="1563687" cy="1871663"/>
            <a:chOff x="6429384" y="4571978"/>
            <a:chExt cx="1720989" cy="1668461"/>
          </a:xfrm>
        </p:grpSpPr>
        <p:sp>
          <p:nvSpPr>
            <p:cNvPr id="4" name="Правая фигурная скобка 1"/>
            <p:cNvSpPr/>
            <p:nvPr/>
          </p:nvSpPr>
          <p:spPr>
            <a:xfrm>
              <a:off x="6429384" y="4571978"/>
              <a:ext cx="286540" cy="1668461"/>
            </a:xfrm>
            <a:custGeom>
              <a:avLst>
                <a:gd name="f12" fmla="val 101453"/>
                <a:gd name="f13" fmla="val 5000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5400000"/>
                <a:gd name="f12" fmla="val 101453"/>
                <a:gd name="f13" fmla="val 50000"/>
                <a:gd name="f14" fmla="+- 0 0 -180"/>
                <a:gd name="f15" fmla="+- 0 0 -270"/>
                <a:gd name="f16" fmla="+- 0 0 -360"/>
                <a:gd name="f17" fmla="abs f6"/>
                <a:gd name="f18" fmla="abs f7"/>
                <a:gd name="f19" fmla="abs f8"/>
                <a:gd name="f20" fmla="val f9"/>
                <a:gd name="f21" fmla="val f13"/>
                <a:gd name="f22" fmla="val f12"/>
                <a:gd name="f23" fmla="+- 2700000 f3 0"/>
                <a:gd name="f24" fmla="*/ f14 f2 1"/>
                <a:gd name="f25" fmla="*/ f15 f2 1"/>
                <a:gd name="f26" fmla="*/ f16 f2 1"/>
                <a:gd name="f27" fmla="?: f17 f6 1"/>
                <a:gd name="f28" fmla="?: f18 f7 1"/>
                <a:gd name="f29" fmla="?: f19 f8 1"/>
                <a:gd name="f30" fmla="*/ f23 f10 1"/>
                <a:gd name="f31" fmla="*/ f24 1 f5"/>
                <a:gd name="f32" fmla="*/ f25 1 f5"/>
                <a:gd name="f33" fmla="*/ f26 1 f5"/>
                <a:gd name="f34" fmla="*/ f27 1 21600"/>
                <a:gd name="f35" fmla="*/ f28 1 21600"/>
                <a:gd name="f36" fmla="*/ 21600 f27 1"/>
                <a:gd name="f37" fmla="*/ 21600 f28 1"/>
                <a:gd name="f38" fmla="*/ f30 1 f2"/>
                <a:gd name="f39" fmla="+- f31 0 f3"/>
                <a:gd name="f40" fmla="+- f32 0 f3"/>
                <a:gd name="f41" fmla="+- f33 0 f3"/>
                <a:gd name="f42" fmla="min f35 f34"/>
                <a:gd name="f43" fmla="*/ f36 1 f29"/>
                <a:gd name="f44" fmla="*/ f37 1 f29"/>
                <a:gd name="f45" fmla="+- 0 0 f38"/>
                <a:gd name="f46" fmla="val f43"/>
                <a:gd name="f47" fmla="val f44"/>
                <a:gd name="f48" fmla="+- 0 0 f45"/>
                <a:gd name="f49" fmla="*/ f20 f42 1"/>
                <a:gd name="f50" fmla="+- f47 0 f20"/>
                <a:gd name="f51" fmla="+- f46 0 f20"/>
                <a:gd name="f52" fmla="*/ f48 f2 1"/>
                <a:gd name="f53" fmla="*/ f46 f42 1"/>
                <a:gd name="f54" fmla="*/ f47 f42 1"/>
                <a:gd name="f55" fmla="*/ f51 1 2"/>
                <a:gd name="f56" fmla="min f51 f50"/>
                <a:gd name="f57" fmla="*/ f50 f21 1"/>
                <a:gd name="f58" fmla="*/ f52 1 f10"/>
                <a:gd name="f59" fmla="+- f20 f55 0"/>
                <a:gd name="f60" fmla="*/ f56 f22 1"/>
                <a:gd name="f61" fmla="*/ f57 1 100000"/>
                <a:gd name="f62" fmla="+- f58 0 f3"/>
                <a:gd name="f63" fmla="*/ f55 f42 1"/>
                <a:gd name="f64" fmla="*/ f60 1 100000"/>
                <a:gd name="f65" fmla="cos 1 f62"/>
                <a:gd name="f66" fmla="sin 1 f62"/>
                <a:gd name="f67" fmla="*/ f59 f42 1"/>
                <a:gd name="f68" fmla="*/ f61 f42 1"/>
                <a:gd name="f69" fmla="+- f61 0 f64"/>
                <a:gd name="f70" fmla="+- f47 0 f64"/>
                <a:gd name="f71" fmla="+- 0 0 f65"/>
                <a:gd name="f72" fmla="+- 0 0 f66"/>
                <a:gd name="f73" fmla="*/ f64 f42 1"/>
                <a:gd name="f74" fmla="+- 0 0 f71"/>
                <a:gd name="f75" fmla="+- 0 0 f72"/>
                <a:gd name="f76" fmla="*/ f69 f42 1"/>
                <a:gd name="f77" fmla="*/ f70 f42 1"/>
                <a:gd name="f78" fmla="*/ f74 f55 1"/>
                <a:gd name="f79" fmla="*/ f75 f64 1"/>
                <a:gd name="f80" fmla="+- f20 f78 0"/>
                <a:gd name="f81" fmla="+- f64 0 f79"/>
                <a:gd name="f82" fmla="+- f47 f79 0"/>
                <a:gd name="f83" fmla="+- f82 0 f64"/>
                <a:gd name="f84" fmla="*/ f81 f42 1"/>
                <a:gd name="f85" fmla="*/ f80 f42 1"/>
                <a:gd name="f86" fmla="*/ f83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49"/>
                </a:cxn>
                <a:cxn ang="f40">
                  <a:pos x="f53" y="f68"/>
                </a:cxn>
                <a:cxn ang="f41">
                  <a:pos x="f49" y="f54"/>
                </a:cxn>
              </a:cxnLst>
              <a:rect l="f49" t="f84" r="f85" b="f86"/>
              <a:pathLst>
                <a:path stroke="0">
                  <a:moveTo>
                    <a:pt x="f49" y="f49"/>
                  </a:moveTo>
                  <a:arcTo wR="f63" hR="f73" stAng="f4" swAng="f3"/>
                  <a:lnTo>
                    <a:pt x="f67" y="f76"/>
                  </a:lnTo>
                  <a:arcTo wR="f63" hR="f73" stAng="f2" swAng="f11"/>
                  <a:arcTo wR="f63" hR="f73" stAng="f4" swAng="f11"/>
                  <a:lnTo>
                    <a:pt x="f67" y="f77"/>
                  </a:lnTo>
                  <a:arcTo wR="f63" hR="f73" stAng="f9" swAng="f3"/>
                  <a:close/>
                </a:path>
                <a:path fill="none">
                  <a:moveTo>
                    <a:pt x="f49" y="f49"/>
                  </a:moveTo>
                  <a:arcTo wR="f63" hR="f73" stAng="f4" swAng="f3"/>
                  <a:lnTo>
                    <a:pt x="f67" y="f76"/>
                  </a:lnTo>
                  <a:arcTo wR="f63" hR="f73" stAng="f2" swAng="f11"/>
                  <a:arcTo wR="f63" hR="f73" stAng="f4" swAng="f11"/>
                  <a:lnTo>
                    <a:pt x="f67" y="f77"/>
                  </a:lnTo>
                  <a:arcTo wR="f63" hR="f73" stAng="f9" swAng="f3"/>
                </a:path>
              </a:pathLst>
            </a:custGeom>
            <a:solidFill>
              <a:schemeClr val="accent1"/>
            </a:solidFill>
            <a:ln w="9528">
              <a:solidFill>
                <a:schemeClr val="accent1">
                  <a:lumMod val="75000"/>
                </a:schemeClr>
              </a:solidFill>
              <a:prstDash val="soli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100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Овал 2"/>
            <p:cNvSpPr/>
            <p:nvPr/>
          </p:nvSpPr>
          <p:spPr>
            <a:xfrm>
              <a:off x="6792801" y="4845102"/>
              <a:ext cx="1357572" cy="107126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100" b="1" kern="0" dirty="0">
                  <a:solidFill>
                    <a:srgbClr val="000000"/>
                  </a:solidFill>
                  <a:latin typeface="Calibri"/>
                  <a:cs typeface="+mn-cs"/>
                </a:rPr>
                <a:t>37,9%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100" b="1" kern="0" dirty="0">
                  <a:solidFill>
                    <a:srgbClr val="000000"/>
                  </a:solidFill>
                  <a:latin typeface="Calibri"/>
                  <a:cs typeface="+mn-cs"/>
                </a:rPr>
                <a:t>Социально-значимые расходы</a:t>
              </a:r>
            </a:p>
          </p:txBody>
        </p:sp>
      </p:grpSp>
      <p:sp>
        <p:nvSpPr>
          <p:cNvPr id="6" name="Заголовок 1"/>
          <p:cNvSpPr txBox="1"/>
          <p:nvPr/>
        </p:nvSpPr>
        <p:spPr>
          <a:xfrm>
            <a:off x="0" y="0"/>
            <a:ext cx="9144000" cy="1666875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marL="484183" indent="-484183"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100" kern="0" dirty="0">
                <a:solidFill>
                  <a:srgbClr val="FF5C9C"/>
                </a:solidFill>
                <a:effectLst>
                  <a:outerShdw dist="26004" dir="14499600">
                    <a:srgbClr val="000000"/>
                  </a:outerShdw>
                </a:effectLst>
                <a:latin typeface="Calibri"/>
                <a:cs typeface="+mn-cs"/>
              </a:rPr>
              <a:t>Расходы </a:t>
            </a:r>
            <a:r>
              <a:rPr lang="ru-RU" sz="3100" kern="0" dirty="0" smtClean="0">
                <a:solidFill>
                  <a:srgbClr val="FF5C9C"/>
                </a:solidFill>
                <a:effectLst>
                  <a:outerShdw dist="26004" dir="14499600">
                    <a:srgbClr val="000000"/>
                  </a:outerShdw>
                </a:effectLst>
                <a:latin typeface="Calibri"/>
                <a:cs typeface="+mn-cs"/>
              </a:rPr>
              <a:t> </a:t>
            </a:r>
            <a:r>
              <a:rPr lang="ru-RU" sz="3100" kern="0" dirty="0">
                <a:solidFill>
                  <a:srgbClr val="FF5C9C"/>
                </a:solidFill>
                <a:effectLst>
                  <a:outerShdw dist="26004" dir="14499600">
                    <a:srgbClr val="000000"/>
                  </a:outerShdw>
                </a:effectLst>
                <a:latin typeface="Calibri"/>
                <a:cs typeface="+mn-cs"/>
              </a:rPr>
              <a:t>бюджета Гаринского городского округа на 2024 год,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57250"/>
          <a:ext cx="8893175" cy="593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89"/>
                <a:gridCol w="8473686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Полномочия</a:t>
                      </a:r>
                      <a:endParaRPr lang="ru-RU" sz="1800" dirty="0"/>
                    </a:p>
                  </a:txBody>
                  <a:tcPr marL="91451" marR="91451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созданию административных комиссий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8229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организациях, включая оплату труда, приобретение учебников и учебных пособий, средств обучения, игр, игрушек (за исключением расходов на содержание зданий и коммунальных услуг)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8229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государственных гарантий реализации прав на получение общедоступного и бесплатного</a:t>
                      </a:r>
                      <a:r>
                        <a:rPr lang="ru-RU" sz="1200" baseline="0" dirty="0" smtClean="0"/>
                        <a:t> дошкольного образования в муниципальных дошкольных образовательных организациях и муниципальных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 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хранению, комплектованию, учету и использованию архивных документов, относящихся к государственной собственности Свердловской области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организации мероприятий при осуществлении деятельности по обращению с животными без владельцев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smtClean="0"/>
                        <a:t>7.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организации проведения мероприятий по предупреждению и ликвидации болезней животных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предоставлению гражданам мер социальной поддержки по частичному освобождению от оплаты за коммунальные услуги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2845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предоставлению гражданам субсидии на оплату жилого помещения и коммунальных услуг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предоставлению отдельным категориям граждан компенсации расходов на оплату жилого помещения и коммунальных услуг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составлению, ежегодному изменению и дополнению списков кандидатов в присяжные заседатели федеральных судов общей юрисдикции</a:t>
                      </a:r>
                      <a:endParaRPr lang="ru-RU" sz="1200" dirty="0"/>
                    </a:p>
                  </a:txBody>
                  <a:tcPr marL="91451" marR="91451"/>
                </a:tc>
              </a:tr>
              <a:tr h="5336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</a:t>
                      </a:r>
                      <a:endParaRPr lang="ru-RU" sz="12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определению перечня должностных лиц, уполномоченных составлять протоколы об административных правонарушениях</a:t>
                      </a:r>
                      <a:endParaRPr lang="ru-RU" sz="1200" dirty="0"/>
                    </a:p>
                  </a:txBody>
                  <a:tcPr marL="91451" marR="91451"/>
                </a:tc>
              </a:tr>
            </a:tbl>
          </a:graphicData>
        </a:graphic>
      </p:graphicFrame>
      <p:sp>
        <p:nvSpPr>
          <p:cNvPr id="73774" name="TextBox 3"/>
          <p:cNvSpPr txBox="1">
            <a:spLocks noChangeArrowheads="1"/>
          </p:cNvSpPr>
          <p:nvPr/>
        </p:nvSpPr>
        <p:spPr bwMode="auto">
          <a:xfrm>
            <a:off x="1619250" y="549275"/>
            <a:ext cx="640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</a:rPr>
              <a:t>Какие полномочия переданы Гаринскому городскому округу</a:t>
            </a:r>
            <a:endParaRPr lang="ru-RU" alt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792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Расходы в расчете на душу населения Гаринского городского округа в 2023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5513" y="1222375"/>
            <a:ext cx="1225550" cy="744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196 980 рублей в 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0113" y="2349500"/>
            <a:ext cx="1225550" cy="79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54 891 рубль в 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2513" y="1244600"/>
            <a:ext cx="1081087" cy="744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16 415 рублей в месяц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8075" y="1244600"/>
            <a:ext cx="4668838" cy="744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Расходов бюджета </a:t>
            </a:r>
            <a:r>
              <a:rPr lang="ru-RU" sz="1400" dirty="0" err="1"/>
              <a:t>Гаринского</a:t>
            </a:r>
            <a:r>
              <a:rPr lang="ru-RU" sz="1400" dirty="0"/>
              <a:t> городского округа приходится на 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62200" y="2349500"/>
            <a:ext cx="1041400" cy="79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 4 574 рубля в месяц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925513" y="3408363"/>
            <a:ext cx="1198562" cy="668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13 008 рублей в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92525" y="4254500"/>
            <a:ext cx="4624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Расходов бюджета </a:t>
            </a:r>
            <a:r>
              <a:rPr lang="ru-RU" sz="1400" dirty="0" err="1"/>
              <a:t>Гаринского</a:t>
            </a:r>
            <a:r>
              <a:rPr lang="ru-RU" sz="1400" dirty="0"/>
              <a:t> городского округа на социальную политику приходится на одного гражданина</a:t>
            </a:r>
          </a:p>
        </p:txBody>
      </p:sp>
      <p:pic>
        <p:nvPicPr>
          <p:cNvPr id="74762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349500"/>
            <a:ext cx="4635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2322513" y="3408363"/>
            <a:ext cx="1081087" cy="668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1 084 рубля в месяц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79838" y="3408363"/>
            <a:ext cx="4537075" cy="668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Расходов бюджета </a:t>
            </a:r>
            <a:r>
              <a:rPr lang="ru-RU" sz="1400" dirty="0" err="1"/>
              <a:t>Гаринского</a:t>
            </a:r>
            <a:r>
              <a:rPr lang="ru-RU" sz="1400" dirty="0"/>
              <a:t> городского округа на культуру приходится на одного гражданина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 rot="10800000" flipV="1">
            <a:off x="2362200" y="4254500"/>
            <a:ext cx="10810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545 рублей в месяц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925513" y="4254500"/>
            <a:ext cx="12255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6 543 </a:t>
            </a:r>
          </a:p>
          <a:p>
            <a:pPr algn="ctr">
              <a:defRPr/>
            </a:pPr>
            <a:r>
              <a:rPr lang="ru-RU" sz="1400" dirty="0"/>
              <a:t>рубля в год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05225" y="5407025"/>
            <a:ext cx="4583113" cy="7635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Расходов бюджета </a:t>
            </a:r>
            <a:r>
              <a:rPr lang="ru-RU" sz="1400" dirty="0" err="1"/>
              <a:t>Гаринского</a:t>
            </a:r>
            <a:r>
              <a:rPr lang="ru-RU" sz="1400" dirty="0"/>
              <a:t> городского округа на физическую культуру и спорт приходится на одного гражданина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62200" y="5407025"/>
            <a:ext cx="1041400" cy="7635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12</a:t>
            </a:r>
          </a:p>
          <a:p>
            <a:pPr algn="ctr">
              <a:defRPr/>
            </a:pPr>
            <a:r>
              <a:rPr lang="ru-RU" sz="1400" dirty="0"/>
              <a:t> рублей в месяц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25513" y="5430838"/>
            <a:ext cx="1198562" cy="739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141 </a:t>
            </a:r>
          </a:p>
          <a:p>
            <a:pPr algn="ctr">
              <a:defRPr/>
            </a:pPr>
            <a:r>
              <a:rPr lang="ru-RU" sz="1400" dirty="0"/>
              <a:t>рубль в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0"/>
            <a:ext cx="8715375" cy="82232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smtClean="0"/>
              <a:t>Расходы  </a:t>
            </a:r>
            <a:r>
              <a:rPr sz="2500" dirty="0"/>
              <a:t>бюджета </a:t>
            </a:r>
            <a:br>
              <a:rPr sz="2500" dirty="0"/>
            </a:br>
            <a:r>
              <a:rPr sz="2500" dirty="0" smtClean="0"/>
              <a:t>Гаринского городского </a:t>
            </a:r>
            <a:r>
              <a:rPr sz="2500" dirty="0"/>
              <a:t>округа </a:t>
            </a:r>
            <a:r>
              <a:rPr sz="2500" dirty="0" smtClean="0"/>
              <a:t>,  </a:t>
            </a:r>
            <a:r>
              <a:rPr sz="1400" dirty="0" err="1"/>
              <a:t>тыс.рублей</a:t>
            </a:r>
            <a:endParaRPr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71896"/>
              </p:ext>
            </p:extLst>
          </p:nvPr>
        </p:nvGraphicFramePr>
        <p:xfrm>
          <a:off x="214313" y="928688"/>
          <a:ext cx="8786812" cy="5822946"/>
        </p:xfrm>
        <a:graphic>
          <a:graphicData uri="http://schemas.openxmlformats.org/drawingml/2006/table">
            <a:tbl>
              <a:tblPr/>
              <a:tblGrid>
                <a:gridCol w="2574925"/>
                <a:gridCol w="985837"/>
                <a:gridCol w="1287463"/>
                <a:gridCol w="1295400"/>
                <a:gridCol w="1355725"/>
                <a:gridCol w="1287462"/>
              </a:tblGrid>
              <a:tr h="57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(факт)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 (ожидаемое)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(план)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 (план)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 (план)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Общегосударственные вопросы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56 433,4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58 988,6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67 518,2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66 869,7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69 453,1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оборона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313,2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403,1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442,9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483,4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безопасность и правоохранительная деятельность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8 767,9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12 089,8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11 346,9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11 274,6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11 604,9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Национальная экономика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62 900,4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93 362,4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221 140,7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178 901,1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194 204,9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Жилищно-коммунальное хозяйство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154 692,8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50 967,8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92 707,3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13 355,1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11 602,7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Охрана окружающей среды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6 134,8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Образование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125 987,5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151 148,8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175 604,4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151 390,6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157 077,9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Культура, кинематография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32 510,0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39 049,1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41 627,0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43 119,0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45 425,0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Социальная политика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22 184,7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21 368,9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20 936,6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21 744,1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22 543,6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Физическая культура и спорт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364,6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Средства массовой информации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549,4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477,5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Условно утвержденные расходы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121 928,8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98 080,3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464 717,8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434 376,5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632 691,1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610 310,4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611 760,3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072188" y="5214938"/>
            <a:ext cx="714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803" name="Группа 21"/>
          <p:cNvGrpSpPr>
            <a:grpSpLocks/>
          </p:cNvGrpSpPr>
          <p:nvPr/>
        </p:nvGrpSpPr>
        <p:grpSpPr bwMode="auto">
          <a:xfrm>
            <a:off x="365125" y="908720"/>
            <a:ext cx="7993063" cy="5487707"/>
            <a:chOff x="635011" y="1449146"/>
            <a:chExt cx="6038853" cy="4908812"/>
          </a:xfrm>
        </p:grpSpPr>
        <p:sp useBgFill="1">
          <p:nvSpPr>
            <p:cNvPr id="2" name="Дуга 1"/>
            <p:cNvSpPr/>
            <p:nvPr/>
          </p:nvSpPr>
          <p:spPr>
            <a:xfrm>
              <a:off x="1530329" y="1600187"/>
              <a:ext cx="5143535" cy="4071966"/>
            </a:xfrm>
            <a:prstGeom prst="arc">
              <a:avLst>
                <a:gd name="adj1" fmla="val 14383514"/>
                <a:gd name="adj2" fmla="val 10905450"/>
              </a:avLst>
            </a:prstGeom>
            <a:ln w="34925">
              <a:solidFill>
                <a:srgbClr val="926255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857224" y="1449146"/>
              <a:ext cx="2714644" cy="2265628"/>
            </a:xfrm>
            <a:prstGeom prst="ellipse">
              <a:avLst/>
            </a:prstGeom>
            <a:solidFill>
              <a:srgbClr val="A7D872"/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19352" y="3789114"/>
              <a:ext cx="1749888" cy="1134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259" y="5609600"/>
              <a:ext cx="1153799" cy="640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Финансовое  управление 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14867" y="5930528"/>
              <a:ext cx="1141805" cy="4274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40067" y="5236511"/>
              <a:ext cx="485782" cy="436131"/>
            </a:xfrm>
            <a:prstGeom prst="ellipse">
              <a:avLst/>
            </a:prstGeom>
            <a:solidFill>
              <a:srgbClr val="C4D054">
                <a:alpha val="85000"/>
              </a:srgbClr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06575" y="4429131"/>
              <a:ext cx="485781" cy="433552"/>
            </a:xfrm>
            <a:prstGeom prst="ellipse">
              <a:avLst/>
            </a:prstGeom>
            <a:solidFill>
              <a:srgbClr val="F3CD60"/>
            </a:solidFill>
            <a:scene3d>
              <a:camera prst="orthographicFront"/>
              <a:lightRig rig="threePt" dir="t"/>
            </a:scene3d>
            <a:sp3d contourW="19050" prstMaterial="metal">
              <a:bevelT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929137" y="5572679"/>
              <a:ext cx="1283331" cy="708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Дума городского округа 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0,6% 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5011" y="4987624"/>
              <a:ext cx="1384079" cy="623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Контрольно-счетный орган 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0,5% 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4475162" y="5225155"/>
              <a:ext cx="785818" cy="714380"/>
            </a:xfrm>
            <a:prstGeom prst="ellipse">
              <a:avLst/>
            </a:prstGeom>
            <a:solidFill>
              <a:srgbClr val="E79645"/>
            </a:solidFill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shade val="50000"/>
                <a:hueOff val="-489431"/>
                <a:satOff val="8893"/>
                <a:lumOff val="3855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715000" y="5357813"/>
            <a:ext cx="85725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1,8%</a:t>
            </a:r>
          </a:p>
        </p:txBody>
      </p:sp>
      <p:pic>
        <p:nvPicPr>
          <p:cNvPr id="20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2" cstate="print">
            <a:lum bright="15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Прямоугольник 22"/>
          <p:cNvSpPr/>
          <p:nvPr/>
        </p:nvSpPr>
        <p:spPr>
          <a:xfrm>
            <a:off x="2071688" y="5572125"/>
            <a:ext cx="78581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0" y="1143000"/>
            <a:ext cx="3214688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00125" y="1143000"/>
            <a:ext cx="3429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Гаринского городского округа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(8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учреждений, 1 бюджетное учреждение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97,1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809" name="Прямоугольник 3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</a:t>
            </a:r>
            <a:r>
              <a:rPr lang="ru-RU" alt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2024 год в разрезе </a:t>
            </a:r>
          </a:p>
          <a:p>
            <a:pPr algn="ctr" eaLnBrk="1" hangingPunct="1"/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бюджетных средств </a:t>
            </a:r>
            <a:endParaRPr lang="ru-RU" alt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750719" y="2536032"/>
            <a:ext cx="285750" cy="2143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72000" y="1928813"/>
            <a:ext cx="571500" cy="5715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2803525" y="1481138"/>
          <a:ext cx="3294063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14875" y="1512888"/>
            <a:ext cx="1357313" cy="8445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745A94"/>
                </a:solidFill>
                <a:latin typeface="Times New Roman" pitchFamily="18" charset="0"/>
                <a:cs typeface="Times New Roman" pitchFamily="18" charset="0"/>
              </a:rPr>
              <a:t>17 024,3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 smtClean="0">
                <a:solidFill>
                  <a:srgbClr val="745A94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 smtClean="0">
                <a:solidFill>
                  <a:srgbClr val="745A94"/>
                </a:solidFill>
                <a:latin typeface="Times New Roman" pitchFamily="18" charset="0"/>
                <a:cs typeface="Times New Roman" pitchFamily="18" charset="0"/>
              </a:rPr>
              <a:t>. 2,7%</a:t>
            </a:r>
            <a:endParaRPr lang="ru-RU" sz="1500" b="1" dirty="0">
              <a:solidFill>
                <a:srgbClr val="74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714884"/>
            <a:ext cx="285752" cy="285752"/>
          </a:xfrm>
          <a:prstGeom prst="rect">
            <a:avLst/>
          </a:prstGeom>
          <a:solidFill>
            <a:srgbClr val="876EA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5072074"/>
            <a:ext cx="285752" cy="285752"/>
          </a:xfrm>
          <a:prstGeom prst="rect">
            <a:avLst/>
          </a:prstGeom>
          <a:solidFill>
            <a:srgbClr val="C9E7A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71750" y="4714875"/>
            <a:ext cx="42862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71750" y="5072063"/>
            <a:ext cx="4357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00750" y="2500313"/>
            <a:ext cx="214313" cy="15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643563" y="1357313"/>
            <a:ext cx="192881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875" y="2857500"/>
            <a:ext cx="1500188" cy="500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615 666,8 тыс. рублей 97,3 %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1357298"/>
            <a:ext cx="2500330" cy="428628"/>
          </a:xfrm>
          <a:prstGeom prst="roundRect">
            <a:avLst/>
          </a:prstGeom>
          <a:solidFill>
            <a:srgbClr val="BCE292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15074" y="2214554"/>
            <a:ext cx="2500330" cy="428628"/>
          </a:xfrm>
          <a:prstGeom prst="roundRect">
            <a:avLst/>
          </a:prstGeom>
          <a:solidFill>
            <a:srgbClr val="95D054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15074" y="2643182"/>
            <a:ext cx="2500330" cy="500066"/>
          </a:xfrm>
          <a:prstGeom prst="roundRect">
            <a:avLst/>
          </a:prstGeom>
          <a:solidFill>
            <a:srgbClr val="95D054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3250406" y="2178844"/>
            <a:ext cx="357188" cy="2857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14625" y="2143125"/>
            <a:ext cx="5715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60" name="Группа 68"/>
          <p:cNvGrpSpPr>
            <a:grpSpLocks/>
          </p:cNvGrpSpPr>
          <p:nvPr/>
        </p:nvGrpSpPr>
        <p:grpSpPr bwMode="auto">
          <a:xfrm>
            <a:off x="357188" y="1071563"/>
            <a:ext cx="2357437" cy="2643187"/>
            <a:chOff x="357158" y="1071546"/>
            <a:chExt cx="2357454" cy="178595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rot="5400000">
              <a:off x="1321571" y="107133"/>
              <a:ext cx="428628" cy="2357454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Расходы на реализацию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20 муниципальных программ*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57158" y="1500174"/>
              <a:ext cx="2357454" cy="285752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Администрация городского округа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57158" y="1785926"/>
              <a:ext cx="2357454" cy="285752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МКУ «Информационно методический центр»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57158" y="2071678"/>
              <a:ext cx="2357454" cy="428628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МКУ «Культурно-досуговый центр» 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57158" y="2500306"/>
              <a:ext cx="2357454" cy="357190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1F497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6215063" y="2286000"/>
            <a:ext cx="2500312" cy="357188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Дума городского округа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215063" y="2714625"/>
            <a:ext cx="2500312" cy="500063"/>
          </a:xfrm>
          <a:prstGeom prst="rect">
            <a:avLst/>
          </a:prstGeom>
          <a:solidFill>
            <a:srgbClr val="BCE292"/>
          </a:solidFill>
          <a:ln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Контрольно-счётная орган городского округа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</a:t>
            </a:r>
            <a:r>
              <a:rPr lang="ru-RU" sz="1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1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4" cstate="print">
            <a:lum bright="15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464" name="Прямоугольник 37"/>
          <p:cNvSpPr>
            <a:spLocks noChangeArrowheads="1"/>
          </p:cNvSpPr>
          <p:nvPr/>
        </p:nvSpPr>
        <p:spPr bwMode="auto">
          <a:xfrm>
            <a:off x="428625" y="5643563"/>
            <a:ext cx="842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*Формирование программ стало неотъемлемой частью процесса составления и рассмотрения бюджета Гаринского городского округа </a:t>
            </a:r>
          </a:p>
        </p:txBody>
      </p:sp>
      <p:sp>
        <p:nvSpPr>
          <p:cNvPr id="18465" name="Rectangle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alt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2024 год в разрезе </a:t>
            </a:r>
          </a:p>
          <a:p>
            <a:pPr algn="ctr" eaLnBrk="1" hangingPunct="1"/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программных/непрограммных видов расходов</a:t>
            </a:r>
            <a:endParaRPr lang="ru-RU" alt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66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Box 35"/>
          <p:cNvSpPr txBox="1">
            <a:spLocks noChangeArrowheads="1"/>
          </p:cNvSpPr>
          <p:nvPr/>
        </p:nvSpPr>
        <p:spPr bwMode="auto">
          <a:xfrm>
            <a:off x="4714875" y="928688"/>
            <a:ext cx="4071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632 691,1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6215074" y="3143248"/>
          <a:ext cx="2500329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6215063" y="3286125"/>
            <a:ext cx="2500312" cy="357188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Резервный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фонд Администрации</a:t>
            </a: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15063" y="3714750"/>
            <a:ext cx="2500312" cy="500063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Оплата исполнительных 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листов, возмещение затрат по содержанию 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тур.центра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(оплата электроэнергии) </a:t>
            </a: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15063" y="1785938"/>
            <a:ext cx="2500312" cy="357187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Глава городского округа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7944" dir="5400000" algn="tl" rotWithShape="0">
              <a:srgbClr val="000000">
                <a:alpha val="31998"/>
              </a:srgbClr>
            </a:outerShdw>
          </a:effectLst>
        </p:spPr>
      </p:pic>
      <p:pic>
        <p:nvPicPr>
          <p:cNvPr id="77827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FBEE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3857625" y="928688"/>
            <a:ext cx="4572000" cy="33242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200" b="1" kern="0" spc="150" dirty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Муниципальные программы Гаринского городского округа </a:t>
            </a:r>
          </a:p>
        </p:txBody>
      </p:sp>
      <p:pic>
        <p:nvPicPr>
          <p:cNvPr id="77830" name="Рисунок 8" descr="программы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31162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63" y="4857750"/>
            <a:ext cx="8143875" cy="12001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spc="150" dirty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В целях обеспечения наглядности и доступности информации объем бюджетных ассигнований на реализацию муниципальных программ на последующих слайдах отражен в части расходов на 2024 год и плановый период 2025 и 2026  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0" descr="https://cdn2.img.ria.ru/images/90457/42/904574261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0419" name="Схема 13"/>
          <p:cNvGrpSpPr>
            <a:grpSpLocks/>
          </p:cNvGrpSpPr>
          <p:nvPr/>
        </p:nvGrpSpPr>
        <p:grpSpPr bwMode="auto">
          <a:xfrm>
            <a:off x="428625" y="428625"/>
            <a:ext cx="8286750" cy="6072188"/>
            <a:chOff x="214250" y="214291"/>
            <a:chExt cx="8287289" cy="5247654"/>
          </a:xfrm>
        </p:grpSpPr>
        <p:sp>
          <p:nvSpPr>
            <p:cNvPr id="60424" name="Полилиния 4"/>
            <p:cNvSpPr>
              <a:spLocks noChangeArrowheads="1"/>
            </p:cNvSpPr>
            <p:nvPr/>
          </p:nvSpPr>
          <p:spPr bwMode="auto">
            <a:xfrm>
              <a:off x="214279" y="214291"/>
              <a:ext cx="5929627" cy="1628051"/>
            </a:xfrm>
            <a:custGeom>
              <a:avLst/>
              <a:gdLst>
                <a:gd name="T0" fmla="*/ 2147483647 w 4720169"/>
                <a:gd name="T1" fmla="*/ 0 h 1842340"/>
                <a:gd name="T2" fmla="*/ 2147483647 w 4720169"/>
                <a:gd name="T3" fmla="*/ 552 h 1842340"/>
                <a:gd name="T4" fmla="*/ 2147483647 w 4720169"/>
                <a:gd name="T5" fmla="*/ 1105 h 1842340"/>
                <a:gd name="T6" fmla="*/ 0 w 4720169"/>
                <a:gd name="T7" fmla="*/ 552 h 1842340"/>
                <a:gd name="T8" fmla="*/ 0 w 4720169"/>
                <a:gd name="T9" fmla="*/ 0 h 1842340"/>
                <a:gd name="T10" fmla="*/ 2147483647 w 4720169"/>
                <a:gd name="T11" fmla="*/ 0 h 1842340"/>
                <a:gd name="T12" fmla="*/ 2147483647 w 4720169"/>
                <a:gd name="T13" fmla="*/ 1105 h 1842340"/>
                <a:gd name="T14" fmla="*/ 0 w 4720169"/>
                <a:gd name="T15" fmla="*/ 1105 h 1842340"/>
                <a:gd name="T16" fmla="*/ 0 w 4720169"/>
                <a:gd name="T17" fmla="*/ 0 h 184234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20169"/>
                <a:gd name="T28" fmla="*/ 0 h 1842340"/>
                <a:gd name="T29" fmla="*/ 4720169 w 4720169"/>
                <a:gd name="T30" fmla="*/ 1842340 h 18423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20169" h="1842340">
                  <a:moveTo>
                    <a:pt x="0" y="0"/>
                  </a:moveTo>
                  <a:lnTo>
                    <a:pt x="4720170" y="0"/>
                  </a:lnTo>
                  <a:lnTo>
                    <a:pt x="4720170" y="1842340"/>
                  </a:lnTo>
                  <a:lnTo>
                    <a:pt x="0" y="184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26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>
              <a:lvl1pPr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 городской округ  –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 tooltip="Муниципальное образование"/>
                </a:rPr>
                <a:t>муниципальное образование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tooltip="Свердловская область"/>
                </a:rPr>
                <a:t>Свердловской области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tooltip="РФ"/>
                </a:rPr>
                <a:t>Российской Федерации</a:t>
              </a:r>
              <a:r>
                <a:rPr lang="ru-RU" altLang="ru-RU" sz="1200">
                  <a:solidFill>
                    <a:srgbClr val="9A74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относится к</a:t>
              </a:r>
              <a:r>
                <a:rPr lang="ru-RU" altLang="ru-RU" sz="1200">
                  <a:solidFill>
                    <a:srgbClr val="9A74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tooltip="Северный управленческий округ"/>
                </a:rPr>
                <a:t>Северному управленческому округу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0425" name="Полилиния 5"/>
            <p:cNvSpPr>
              <a:spLocks noChangeArrowheads="1"/>
            </p:cNvSpPr>
            <p:nvPr/>
          </p:nvSpPr>
          <p:spPr bwMode="auto">
            <a:xfrm>
              <a:off x="3572031" y="1695982"/>
              <a:ext cx="4929508" cy="987793"/>
            </a:xfrm>
            <a:custGeom>
              <a:avLst/>
              <a:gdLst>
                <a:gd name="T0" fmla="*/ 2147483647 w 3996432"/>
                <a:gd name="T1" fmla="*/ 0 h 1870569"/>
                <a:gd name="T2" fmla="*/ 2147483647 w 3996432"/>
                <a:gd name="T3" fmla="*/ 1 h 1870569"/>
                <a:gd name="T4" fmla="*/ 2147483647 w 3996432"/>
                <a:gd name="T5" fmla="*/ 1 h 1870569"/>
                <a:gd name="T6" fmla="*/ 0 w 3996432"/>
                <a:gd name="T7" fmla="*/ 1 h 1870569"/>
                <a:gd name="T8" fmla="*/ 0 w 3996432"/>
                <a:gd name="T9" fmla="*/ 0 h 1870569"/>
                <a:gd name="T10" fmla="*/ 2147483647 w 3996432"/>
                <a:gd name="T11" fmla="*/ 0 h 1870569"/>
                <a:gd name="T12" fmla="*/ 2147483647 w 3996432"/>
                <a:gd name="T13" fmla="*/ 1 h 1870569"/>
                <a:gd name="T14" fmla="*/ 0 w 3996432"/>
                <a:gd name="T15" fmla="*/ 1 h 1870569"/>
                <a:gd name="T16" fmla="*/ 0 w 3996432"/>
                <a:gd name="T17" fmla="*/ 0 h 187056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96432"/>
                <a:gd name="T28" fmla="*/ 0 h 1870569"/>
                <a:gd name="T29" fmla="*/ 3996432 w 3996432"/>
                <a:gd name="T30" fmla="*/ 1870569 h 1870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96432" h="1870569">
                  <a:moveTo>
                    <a:pt x="0" y="0"/>
                  </a:moveTo>
                  <a:lnTo>
                    <a:pt x="3996433" y="0"/>
                  </a:lnTo>
                  <a:lnTo>
                    <a:pt x="3996433" y="1870569"/>
                  </a:lnTo>
                  <a:lnTo>
                    <a:pt x="0" y="1870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9A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>
              <a:lvl1pPr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tooltip="Свердловская область"/>
                </a:rPr>
                <a:t>География</a:t>
              </a:r>
              <a:r>
                <a:rPr lang="ru-RU" altLang="ru-RU" sz="1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 расположен в северо-восточной части  Свердловской области .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Гаринского городского округа  составляет – 16 774,15 кв.км. (2-е место)</a:t>
              </a:r>
            </a:p>
          </p:txBody>
        </p:sp>
        <p:sp>
          <p:nvSpPr>
            <p:cNvPr id="60426" name="Полилиния 6"/>
            <p:cNvSpPr>
              <a:spLocks noChangeArrowheads="1"/>
            </p:cNvSpPr>
            <p:nvPr/>
          </p:nvSpPr>
          <p:spPr bwMode="auto">
            <a:xfrm>
              <a:off x="3714722" y="2745513"/>
              <a:ext cx="4786817" cy="864319"/>
            </a:xfrm>
            <a:custGeom>
              <a:avLst/>
              <a:gdLst>
                <a:gd name="T0" fmla="*/ 569821649 w 4366020"/>
                <a:gd name="T1" fmla="*/ 0 h 1814897"/>
                <a:gd name="T2" fmla="*/ 1139642736 w 4366020"/>
                <a:gd name="T3" fmla="*/ 0 h 1814897"/>
                <a:gd name="T4" fmla="*/ 569821649 w 4366020"/>
                <a:gd name="T5" fmla="*/ 0 h 1814897"/>
                <a:gd name="T6" fmla="*/ 0 w 4366020"/>
                <a:gd name="T7" fmla="*/ 0 h 1814897"/>
                <a:gd name="T8" fmla="*/ 0 w 4366020"/>
                <a:gd name="T9" fmla="*/ 0 h 1814897"/>
                <a:gd name="T10" fmla="*/ 1139642736 w 4366020"/>
                <a:gd name="T11" fmla="*/ 0 h 1814897"/>
                <a:gd name="T12" fmla="*/ 1139642736 w 4366020"/>
                <a:gd name="T13" fmla="*/ 0 h 1814897"/>
                <a:gd name="T14" fmla="*/ 0 w 4366020"/>
                <a:gd name="T15" fmla="*/ 0 h 1814897"/>
                <a:gd name="T16" fmla="*/ 0 w 4366020"/>
                <a:gd name="T17" fmla="*/ 0 h 18148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6020"/>
                <a:gd name="T28" fmla="*/ 0 h 1814897"/>
                <a:gd name="T29" fmla="*/ 4366020 w 4366020"/>
                <a:gd name="T30" fmla="*/ 1814897 h 18148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6020" h="1814897">
                  <a:moveTo>
                    <a:pt x="0" y="0"/>
                  </a:moveTo>
                  <a:lnTo>
                    <a:pt x="4366022" y="0"/>
                  </a:lnTo>
                  <a:lnTo>
                    <a:pt x="4366022" y="1814897"/>
                  </a:lnTo>
                  <a:lnTo>
                    <a:pt x="0" y="1814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5C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>
              <a:lvl1pPr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tooltip="27 февраля"/>
                </a:rPr>
                <a:t>История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D96B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tooltip="27 февраля"/>
                </a:rPr>
                <a:t>27 февраля</a:t>
              </a:r>
              <a:r>
                <a:rPr lang="ru-RU" altLang="ru-RU" sz="1200">
                  <a:solidFill>
                    <a:srgbClr val="D96B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D96B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 tooltip="1924 год"/>
                </a:rPr>
                <a:t>1924 года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составе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 tooltip="Тагильский округ"/>
                </a:rPr>
                <a:t>Верхотурского (Тагильского) округа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9" tooltip="Уральская область (РСФСР)"/>
                </a:rPr>
                <a:t>Уральской области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 Гаринский район, в его состав вошли территорий 6 волостей  бывшего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0" tooltip="Верхотурский уезд"/>
                </a:rPr>
                <a:t>Верхотурского уезда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1" tooltip="1934 год"/>
                </a:rPr>
                <a:t>1934 года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 в составе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tooltip="Свердловская область"/>
                </a:rPr>
                <a:t>Свердловской области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2" tooltip="1 января"/>
                </a:rPr>
                <a:t>1 января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3" tooltip="2006 год"/>
                </a:rPr>
                <a:t>2006 года</a:t>
              </a:r>
              <a:r>
                <a:rPr lang="ru-RU" altLang="ru-RU" sz="1200">
                  <a:solidFill>
                    <a:srgbClr val="9A74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altLang="ru-RU" sz="1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  Гаринский г</a:t>
              </a:r>
              <a:r>
                <a:rPr lang="ru-RU" altLang="ru-RU" sz="1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ородской округ </a:t>
              </a:r>
              <a:endParaRPr lang="ru-RU" altLang="ru-RU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27" name="Полилиния 7"/>
            <p:cNvSpPr>
              <a:spLocks noChangeArrowheads="1"/>
            </p:cNvSpPr>
            <p:nvPr/>
          </p:nvSpPr>
          <p:spPr bwMode="auto">
            <a:xfrm>
              <a:off x="214250" y="4041992"/>
              <a:ext cx="3857876" cy="1419953"/>
            </a:xfrm>
            <a:custGeom>
              <a:avLst/>
              <a:gdLst>
                <a:gd name="T0" fmla="*/ 2147483647 w 3065468"/>
                <a:gd name="T1" fmla="*/ 0 h 1687648"/>
                <a:gd name="T2" fmla="*/ 2147483647 w 3065468"/>
                <a:gd name="T3" fmla="*/ 10 h 1687648"/>
                <a:gd name="T4" fmla="*/ 2147483647 w 3065468"/>
                <a:gd name="T5" fmla="*/ 21 h 1687648"/>
                <a:gd name="T6" fmla="*/ 0 w 3065468"/>
                <a:gd name="T7" fmla="*/ 10 h 1687648"/>
                <a:gd name="T8" fmla="*/ 0 w 3065468"/>
                <a:gd name="T9" fmla="*/ 0 h 1687648"/>
                <a:gd name="T10" fmla="*/ 2147483647 w 3065468"/>
                <a:gd name="T11" fmla="*/ 0 h 1687648"/>
                <a:gd name="T12" fmla="*/ 2147483647 w 3065468"/>
                <a:gd name="T13" fmla="*/ 21 h 1687648"/>
                <a:gd name="T14" fmla="*/ 0 w 3065468"/>
                <a:gd name="T15" fmla="*/ 21 h 1687648"/>
                <a:gd name="T16" fmla="*/ 0 w 3065468"/>
                <a:gd name="T17" fmla="*/ 0 h 168764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5468"/>
                <a:gd name="T28" fmla="*/ 0 h 1687648"/>
                <a:gd name="T29" fmla="*/ 3065468 w 3065468"/>
                <a:gd name="T30" fmla="*/ 1687648 h 16876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5468" h="1687648">
                  <a:moveTo>
                    <a:pt x="0" y="0"/>
                  </a:moveTo>
                  <a:lnTo>
                    <a:pt x="3065469" y="0"/>
                  </a:lnTo>
                  <a:lnTo>
                    <a:pt x="3065469" y="1687648"/>
                  </a:lnTo>
                  <a:lnTo>
                    <a:pt x="0" y="1687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26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>
              <a:lvl1pPr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531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531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 b="1" u="sng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 городского округа</a:t>
              </a:r>
              <a:r>
                <a:rPr lang="ru-RU" altLang="ru-RU" sz="1200" b="1" u="sng">
                  <a:solidFill>
                    <a:srgbClr val="B45F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674D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Поселок городского типа Гари- административный центр – 1,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674D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Деревни -28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674D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Поселки-10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500"/>
                </a:spcAft>
              </a:pPr>
              <a:r>
                <a:rPr lang="ru-RU" altLang="ru-RU" sz="1200">
                  <a:solidFill>
                    <a:srgbClr val="674D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Село-3 </a:t>
              </a:r>
            </a:p>
          </p:txBody>
        </p:sp>
      </p:grpSp>
      <p:pic>
        <p:nvPicPr>
          <p:cNvPr id="60420" name="Picture 12" descr="C:\Users\1\AppData\Local\Temp\WPDNSE\{FFE45F92-F100-B7D6-A3C9-2D3217E9BCDA}\332e08d981fdebab2ee245e2d7256b2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228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21255304"/>
              </p:ext>
            </p:extLst>
          </p:nvPr>
        </p:nvGraphicFramePr>
        <p:xfrm>
          <a:off x="3857625" y="4478916"/>
          <a:ext cx="4879874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60422" name="Picture 10" descr="P10207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3429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" descr="P10207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3429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7944" dir="5400000" algn="tl" rotWithShape="0">
              <a:srgbClr val="000000">
                <a:alpha val="31998"/>
              </a:srgbClr>
            </a:outerShdw>
          </a:effectLst>
        </p:spPr>
      </p:pic>
      <p:pic>
        <p:nvPicPr>
          <p:cNvPr id="78851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Прямоугольник 4"/>
          <p:cNvSpPr>
            <a:spLocks noChangeArrowheads="1"/>
          </p:cNvSpPr>
          <p:nvPr/>
        </p:nvSpPr>
        <p:spPr bwMode="auto">
          <a:xfrm>
            <a:off x="285750" y="642938"/>
            <a:ext cx="8429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1600" b="1" u="sng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600" b="1" u="sng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600" b="1" u="sng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Гаринского городского округа </a:t>
            </a:r>
            <a:r>
              <a:rPr lang="en-US" altLang="ru-RU" sz="1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комплекс подпрограмм и отдельных мероприятий, объединенных единой системой целей, задач и ориентиров социально-экономического характера, увязанный по ресурсам, исполнителям и срокам реализации, обеспечивающий эффективное решение задач в определенной сфере (отрасли), согласно полномочиям муниципального образования (переданным государственным полномочиям).</a:t>
            </a:r>
          </a:p>
          <a:p>
            <a:pPr algn="just" eaLnBrk="1" hangingPunct="1"/>
            <a:endParaRPr lang="ru-RU" altLang="ru-RU" sz="1600" b="1" u="sng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Исполнителями муниципальной программы </a:t>
            </a:r>
            <a:r>
              <a:rPr lang="ru-RU" altLang="ru-RU" sz="1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структурное подразделение Администрации городского округа, в том числе осуществляющее функции управления в соответствующей сфере муниципального образования, включая структурное подразделение Администрации городского округа без образования юридического лица, муниципальное учреждение, не отнесенное к подведомственности структурного подразделения Администрации городского округа, которое осуществляет разработку муниципальной программы, обеспечивает эффективное взаимодействие с муниципальной программы в ходе ее реализации, несет ответственность за реализацию муниципальной программы в целом.</a:t>
            </a:r>
          </a:p>
          <a:p>
            <a:pPr algn="just" eaLnBrk="1" hangingPunct="1"/>
            <a:endParaRPr lang="ru-RU" altLang="ru-RU" sz="16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</a:t>
            </a:r>
            <a:r>
              <a:rPr lang="ru-RU" altLang="ru-RU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2" cstate="print">
            <a:lum bright="15000" contrast="-52000"/>
          </a:blip>
          <a:srcRect/>
          <a:stretch>
            <a:fillRect/>
          </a:stretch>
        </p:blipFill>
        <p:spPr bwMode="auto">
          <a:xfrm>
            <a:off x="71470" y="0"/>
            <a:ext cx="9144000" cy="5000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875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2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городского округа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714375"/>
            <a:ext cx="7643812" cy="578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2024-2029гг»;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«Развитие и модернизация объектов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водоснабжения,охрана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окружающей среды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 на 2024-2029годы»;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«Развитие и обеспечение сохранности сети автомобильных дорог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2024-2029 годы»;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«Энергосбережение  и повышение энергетической эффективности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2024-2029годы»;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развитию малого и среднего предпринимательства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2023-2028годы»;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6.«Развитие  системы образования 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городском округе  на 2024-2029 годы;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«Развитие социальной политики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2023-2028годы»;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«Развитие культуры в 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 на 2024-2029 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«Патриотическое воспитание граждан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 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«Развитие физической культуры и спорта , формирование здорового образа жизни в      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«Управление муниципальными финансами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2023-2028 годы»;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10"/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10"/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10"/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 descr="планирование градостроительной деятельнос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9879" name="Рисунок 8" descr="повышение уровн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428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Рисунок 10" descr="спорт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5000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Рисунок 11" descr="театры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3995">
            <a:off x="179388" y="1327150"/>
            <a:ext cx="4524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Рисунок 18" descr="дети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Рисунок 20" descr="транспортная система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52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Рисунок 13" descr="дом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00250"/>
            <a:ext cx="547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Рисунок 16" descr="управление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3937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Рисунок 17" descr="профилактика экстремизма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Рисунок 10" descr="ГОиЧС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8" name="Рисунок 12" descr="озеленение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86313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9" name="Рисунок 22" descr="многоквартирный дом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0" name="Picture 21" descr="https://strategy24.ru/images/news/201908/180ff22d4a7de6aaa1d276bde8d4cfe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78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1" name="Picture 23" descr="https://avatars.mds.yandex.net/get-pdb/1881806/6f932d31-dd84-421d-a1af-d36d521fb2d8/s12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86375"/>
            <a:ext cx="714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2" name="Picture 25" descr="http://www.kinel.ru/images/banners/banner2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143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2" cstate="print">
            <a:lum bright="15000" contrast="-52000"/>
          </a:blip>
          <a:srcRect/>
          <a:stretch>
            <a:fillRect/>
          </a:stretch>
        </p:blipFill>
        <p:spPr bwMode="auto">
          <a:xfrm>
            <a:off x="71470" y="0"/>
            <a:ext cx="9144000" cy="5000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0899" name="Picture 5" descr="\\Df\documents\Аналитический отдел\Анимации\фон.jpg"/>
          <p:cNvPicPr>
            <a:picLocks noChangeAspect="1" noChangeArrowheads="1"/>
          </p:cNvPicPr>
          <p:nvPr/>
        </p:nvPicPr>
        <p:blipFill>
          <a:blip r:embed="rId2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городского округа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601663"/>
            <a:ext cx="7715250" cy="589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«Развитие архивного дела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 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2019-2027годы»;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 законопослушного  поведения участников дорожного движения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 годы 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15.«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Доступное и комфортное жилье – гражданам России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2024-2029годы»;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«Капитальный ремонт общего имущества в многоквартирных домах на 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2022-2027 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безопасности на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на 2022-2027 годы»;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терроризма, а также минимизация и (или) ликвидация последствий его проявлений 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городском округе на 2023-2028 годы;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до 2028 года».</a:t>
            </a:r>
            <a:endParaRPr lang="ru-RU" dirty="0"/>
          </a:p>
        </p:txBody>
      </p:sp>
      <p:pic>
        <p:nvPicPr>
          <p:cNvPr id="8" name="Рисунок 7" descr="планирование градостроительной деятельнос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0903" name="Рисунок 8" descr="повышение уровн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428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Рисунок 10" descr="спорт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5000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Рисунок 11" descr="театры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3995">
            <a:off x="179388" y="1327150"/>
            <a:ext cx="4524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Рисунок 18" descr="дети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Рисунок 20" descr="транспортная система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52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Рисунок 13" descr="дом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00250"/>
            <a:ext cx="547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Рисунок 16" descr="управление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3937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Рисунок 17" descr="профилактика экстремизма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Рисунок 10" descr="ГОиЧС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Рисунок 12" descr="озеленение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86313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Рисунок 22" descr="многоквартирный дом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1" descr="https://strategy24.ru/images/news/201908/180ff22d4a7de6aaa1d276bde8d4cfe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78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5" name="Picture 23" descr="https://avatars.mds.yandex.net/get-pdb/1881806/6f932d31-dd84-421d-a1af-d36d521fb2d8/s12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86375"/>
            <a:ext cx="714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6" name="Picture 25" descr="http://www.kinel.ru/images/banners/banner2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43625"/>
            <a:ext cx="1143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7" name="Прямоугольник 20"/>
          <p:cNvSpPr>
            <a:spLocks noChangeArrowheads="1"/>
          </p:cNvSpPr>
          <p:nvPr/>
        </p:nvSpPr>
        <p:spPr bwMode="auto">
          <a:xfrm flipV="1">
            <a:off x="1500188" y="3786188"/>
            <a:ext cx="700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66838" y="438150"/>
            <a:ext cx="7715250" cy="621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111259"/>
              </p:ext>
            </p:extLst>
          </p:nvPr>
        </p:nvGraphicFramePr>
        <p:xfrm>
          <a:off x="466725" y="566739"/>
          <a:ext cx="7932738" cy="329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8"/>
          <p:cNvSpPr/>
          <p:nvPr/>
        </p:nvSpPr>
        <p:spPr>
          <a:xfrm>
            <a:off x="0" y="4000500"/>
            <a:ext cx="3643313" cy="2714625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 Администрации городского </a:t>
            </a:r>
            <a:r>
              <a:rPr lang="ru-RU" sz="1000" b="1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округа: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</a:t>
            </a:r>
            <a:r>
              <a:rPr lang="ru-RU" sz="1000" b="1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организацию </a:t>
            </a: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профессиональной подготовки и повышения квалификации муниципальных служащих;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выплату пенсии за выслугу лет , лицам, 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замещавших муниципальные должности </a:t>
            </a: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и должности муниципальной службы в </a:t>
            </a:r>
            <a:r>
              <a:rPr lang="ru-RU" sz="1000" kern="0" dirty="0" err="1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Гаринском</a:t>
            </a: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городском округе.</a:t>
            </a:r>
            <a:endParaRPr lang="ru-RU" sz="10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19460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4"/>
          <p:cNvSpPr>
            <a:spLocks noChangeArrowheads="1"/>
          </p:cNvSpPr>
          <p:nvPr/>
        </p:nvSpPr>
        <p:spPr bwMode="auto">
          <a:xfrm>
            <a:off x="5643563" y="4000500"/>
            <a:ext cx="3500437" cy="271462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условий для работы  муниципальных служащих.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работы по кадровому резерву.</a:t>
            </a:r>
          </a:p>
          <a:p>
            <a:pPr algn="just" eaLnBrk="1" hangingPunct="1"/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надлежащего уровня квалификации муниципальных служащих.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число муниципальных служащих, прошедших профессиональную переподготовку и повышение квалификации.  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пенсионное обеспечение лиц, замещавших муниципальные должности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муниципальной службы в Гаринском городском округе на 2024-2029 годы»</a:t>
            </a: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357188" y="739775"/>
            <a:ext cx="85010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результативности деятельности муниципальных служащих в муниципальном образовании  Гаринского городского округа.</a:t>
            </a:r>
          </a:p>
          <a:p>
            <a:pPr algn="just" eaLnBrk="1" hangingPunct="1"/>
            <a:r>
              <a:rPr lang="ru-RU" altLang="ru-RU" sz="11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отсутствуют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Прямоугольник 28"/>
          <p:cNvSpPr>
            <a:spLocks noChangeArrowheads="1"/>
          </p:cNvSpPr>
          <p:nvPr/>
        </p:nvSpPr>
        <p:spPr bwMode="auto">
          <a:xfrm flipV="1">
            <a:off x="0" y="14287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19466" name="Рисунок 16" descr="развитие мун службы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429250"/>
            <a:ext cx="2786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2172"/>
              </p:ext>
            </p:extLst>
          </p:nvPr>
        </p:nvGraphicFramePr>
        <p:xfrm>
          <a:off x="1258888" y="1293813"/>
          <a:ext cx="7477125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Прямоугольник 18"/>
          <p:cNvSpPr>
            <a:spLocks noChangeArrowheads="1"/>
          </p:cNvSpPr>
          <p:nvPr/>
        </p:nvSpPr>
        <p:spPr bwMode="auto">
          <a:xfrm>
            <a:off x="0" y="4000500"/>
            <a:ext cx="3500438" cy="2857500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субсидий на возмещение затрат связанных с услугами холодного водоснабжения 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схем холодного водоснабжения</a:t>
            </a: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проектов зон санитарной охраны источников питьевого водоснабжения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обустройство источников нецентрализованного водоснабжения на территории </a:t>
            </a:r>
            <a:r>
              <a:rPr lang="ru-RU" alt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Прямоугольник 34"/>
          <p:cNvSpPr>
            <a:spLocks noChangeArrowheads="1"/>
          </p:cNvSpPr>
          <p:nvPr/>
        </p:nvSpPr>
        <p:spPr bwMode="auto">
          <a:xfrm>
            <a:off x="5572125" y="4143375"/>
            <a:ext cx="3571875" cy="271462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 повышение качества питьевой воды посредством модернизации систем водоснабжения и водоподготовки с использованием перспективных технологий</a:t>
            </a: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питьевой водой стандартного качества из источников нецентрализованного водоснабжения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экологическое просвещение и формирование экологической культуры населения </a:t>
            </a:r>
            <a:r>
              <a:rPr lang="ru-RU" altLang="ru-RU" sz="12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модернизация объектов водоснабжения, охрана окружающей среды на территории Гаринского городского округа на 2024-2029 годы»</a:t>
            </a:r>
          </a:p>
        </p:txBody>
      </p:sp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357188" y="601663"/>
            <a:ext cx="781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Повышение качества питьевой воды для населения. Сохранение и восстановление природных систем, повышение безопасности проживания и формирование экологической культуры населения Гаринского городского округа.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Прямоугольник 28"/>
          <p:cNvSpPr>
            <a:spLocks noChangeArrowheads="1"/>
          </p:cNvSpPr>
          <p:nvPr/>
        </p:nvSpPr>
        <p:spPr bwMode="auto">
          <a:xfrm>
            <a:off x="285750" y="1293813"/>
            <a:ext cx="8858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Подпрограммы муниципальной программы:</a:t>
            </a:r>
            <a:endParaRPr lang="ru-RU" altLang="ru-RU" sz="10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и модернизация объектов водоснабжения Гаринского городского округа»</a:t>
            </a:r>
          </a:p>
          <a:p>
            <a:pPr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окружающей среды»</a:t>
            </a:r>
          </a:p>
          <a:p>
            <a:pPr eaLnBrk="1" hangingPunct="1"/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Рисунок 17" descr="ком-ый комплекс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29225"/>
            <a:ext cx="1981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157565"/>
              </p:ext>
            </p:extLst>
          </p:nvPr>
        </p:nvGraphicFramePr>
        <p:xfrm>
          <a:off x="509489" y="162291"/>
          <a:ext cx="8196460" cy="304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Прямоугольник 18"/>
          <p:cNvSpPr>
            <a:spLocks noChangeArrowheads="1"/>
          </p:cNvSpPr>
          <p:nvPr/>
        </p:nvSpPr>
        <p:spPr bwMode="auto">
          <a:xfrm>
            <a:off x="251521" y="3786188"/>
            <a:ext cx="3096344" cy="2714625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содержание улично-дорожной сети      ( зимнее содержание дорог, создание ледовых переправ);</a:t>
            </a: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дорог местного значения;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дорог.</a:t>
            </a:r>
          </a:p>
          <a:p>
            <a:pPr eaLnBrk="1" hangingPunct="1"/>
            <a:r>
              <a:rPr lang="ru-RU" altLang="ru-RU" sz="11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движимого имущества (техники)</a:t>
            </a:r>
            <a:endParaRPr lang="ru-RU" altLang="ru-RU" sz="11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Прямоугольник 34"/>
          <p:cNvSpPr>
            <a:spLocks noChangeArrowheads="1"/>
          </p:cNvSpPr>
          <p:nvPr/>
        </p:nvSpPr>
        <p:spPr bwMode="auto">
          <a:xfrm>
            <a:off x="5880799" y="3284539"/>
            <a:ext cx="2977451" cy="3312814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надлежащего содержания улично-дорожной сети </a:t>
            </a:r>
            <a:r>
              <a:rPr lang="ru-RU" altLang="ru-RU" sz="11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протяженности автомобильных дорог местного значения, соответствующим нормативным требованиям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капитального ремонта, реконструкции и строительства автомобильных дорог  и мостовых сооружений, а также подготовка проектно-сметной документации на их проведение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требований безопасности дорог и пешеходного движения</a:t>
            </a: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обеспечение сохранности сети автомобильных дорог на территории Гаринского городского округа на 2024-2029 годы»</a:t>
            </a: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0" y="5143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Обеспечение сохранности автомобильных дорог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Подпрограммы муниципальной программы отсутствуют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8"/>
          <p:cNvSpPr/>
          <p:nvPr/>
        </p:nvSpPr>
        <p:spPr>
          <a:xfrm>
            <a:off x="357188" y="928688"/>
            <a:ext cx="8501062" cy="4302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</a:t>
            </a:r>
            <a:endParaRPr lang="ru-RU" sz="11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1514" name="Рисунок 19" descr="транспортная с-м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49" y="4293096"/>
            <a:ext cx="2292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3331"/>
              </p:ext>
            </p:extLst>
          </p:nvPr>
        </p:nvGraphicFramePr>
        <p:xfrm>
          <a:off x="179388" y="980728"/>
          <a:ext cx="86598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Прямоугольник 18"/>
          <p:cNvSpPr>
            <a:spLocks noChangeArrowheads="1"/>
          </p:cNvSpPr>
          <p:nvPr/>
        </p:nvSpPr>
        <p:spPr bwMode="auto">
          <a:xfrm>
            <a:off x="0" y="4000500"/>
            <a:ext cx="3500438" cy="2857500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</a:t>
            </a:r>
            <a:r>
              <a:rPr lang="ru-RU" alt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при модернизации, реконструкции систем освещения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утепление наружных, ограждающих конструкций зданий: фасадов, чердачных перекрытий и подвалов, входных дверей и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 (ремонт кровли и фасада ДО ДДТ)</a:t>
            </a: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 уличного освещения</a:t>
            </a:r>
          </a:p>
          <a:p>
            <a:pPr algn="just" eaLnBrk="1" hangingPunct="1"/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уличного освещения</a:t>
            </a: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Прямоугольник 34"/>
          <p:cNvSpPr>
            <a:spLocks noChangeArrowheads="1"/>
          </p:cNvSpPr>
          <p:nvPr/>
        </p:nvSpPr>
        <p:spPr bwMode="auto">
          <a:xfrm>
            <a:off x="5572125" y="4143375"/>
            <a:ext cx="3571875" cy="271462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энергосбережение и повышение энергетической эффективности в учреждениях бюджетной сферы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энергосбережение и повышение энергетической эффективности в жилом фонде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в системах коммунальной инфраструктуры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«Энергосбережение и повышение энергетической эффективности на территории Гаринского городского округа на 2024-2029 годы»</a:t>
            </a:r>
          </a:p>
        </p:txBody>
      </p: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357188" y="601663"/>
            <a:ext cx="781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эффективности.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Прямоугольник 28"/>
          <p:cNvSpPr>
            <a:spLocks noChangeArrowheads="1"/>
          </p:cNvSpPr>
          <p:nvPr/>
        </p:nvSpPr>
        <p:spPr bwMode="auto">
          <a:xfrm>
            <a:off x="285750" y="1293813"/>
            <a:ext cx="8858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Подпрограммы муниципальной программы отсутствуют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7" descr="ком-ый комплекс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29225"/>
            <a:ext cx="1981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63229"/>
              </p:ext>
            </p:extLst>
          </p:nvPr>
        </p:nvGraphicFramePr>
        <p:xfrm>
          <a:off x="744538" y="727076"/>
          <a:ext cx="8004175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Прямоугольник 18"/>
          <p:cNvSpPr>
            <a:spLocks noChangeArrowheads="1"/>
          </p:cNvSpPr>
          <p:nvPr/>
        </p:nvSpPr>
        <p:spPr bwMode="auto">
          <a:xfrm>
            <a:off x="0" y="4071938"/>
            <a:ext cx="3500438" cy="2786062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 </a:t>
            </a: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программных мероприятий, направленных на создание благоприятных условий для развития малого предпринимательства  на основе повышения качества и эффективности мер поддержки в форме консультационной и информационной поддержки субъектов малого предпринимательства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на стимулирование сельскохозяйственных товаропроизводителей на достижение наивысших показателей в своей трудовой деятельности</a:t>
            </a:r>
          </a:p>
          <a:p>
            <a:pPr algn="just" eaLnBrk="1" hangingPunct="1"/>
            <a:endParaRPr lang="ru-RU" altLang="ru-RU" sz="12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Прямоугольник 34"/>
          <p:cNvSpPr>
            <a:spLocks noChangeArrowheads="1"/>
          </p:cNvSpPr>
          <p:nvPr/>
        </p:nvSpPr>
        <p:spPr bwMode="auto">
          <a:xfrm>
            <a:off x="6072188" y="4929188"/>
            <a:ext cx="3071812" cy="1928812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позволит </a:t>
            </a: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общие благоприятные условия функционирования субъектов малого и среднего предпринимательства, агропромышленного комплекса в Гаринском городском округе.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«Содействие развитию малого и среднего предпринимательства в Гаринском городском округе на 2023-2028 годы»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285750" y="83661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развития малого и среднего предпринимательства на территории Гаринского городского округа.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Прямоугольник 28"/>
          <p:cNvSpPr>
            <a:spLocks noChangeArrowheads="1"/>
          </p:cNvSpPr>
          <p:nvPr/>
        </p:nvSpPr>
        <p:spPr bwMode="auto">
          <a:xfrm>
            <a:off x="285750" y="1285875"/>
            <a:ext cx="8215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3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</a:t>
            </a: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2" name="Picture 4" descr="http://menzelinsk.tatarstan.ru/file/Image/%D1%80%D0%B0%D0%B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3150"/>
            <a:ext cx="2571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487022"/>
              </p:ext>
            </p:extLst>
          </p:nvPr>
        </p:nvGraphicFramePr>
        <p:xfrm>
          <a:off x="179512" y="1873844"/>
          <a:ext cx="8112125" cy="227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8"/>
          <p:cNvSpPr/>
          <p:nvPr/>
        </p:nvSpPr>
        <p:spPr>
          <a:xfrm>
            <a:off x="0" y="4365625"/>
            <a:ext cx="3786188" cy="2492375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финансовое обеспечение выполнения подведомственными муниципальными бюджетными и автономными учреждениями, муниципального задания и предоставлением субсидий на иные цели (обновление материально-технической базы, проведение текущего ремонта зданий и сооружений;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выполнение функций подведомственными муниципальными казенными учреждениями;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повышение заработной платы работников образования по Указу Президента;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предоставление субсидий на возмещение затрат по оказанию услуг по предоставлению общего образования с выполнением требований федерального государственного образовательного стандарта,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организацию обеспечения в каникулярный период отдыха, оздоровления  и занятости детей и подростков;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на развитие и укрепление системы гражданско-патриотического воспитания;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на финансовое обеспечение выполнения функций аппаратом Управления образования.</a:t>
            </a:r>
          </a:p>
        </p:txBody>
      </p:sp>
      <p:sp>
        <p:nvSpPr>
          <p:cNvPr id="3" name="Прямоугольник 34"/>
          <p:cNvSpPr/>
          <p:nvPr/>
        </p:nvSpPr>
        <p:spPr>
          <a:xfrm>
            <a:off x="5508105" y="4293096"/>
            <a:ext cx="3635896" cy="2564904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численность воспитанников, получающих муниципальную услугу «Дошкольное образование в образовательных учреждениях, реализующих программу дошкольного образования»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численность обучающихся, получающих муниципальную услугу «Общее и дополнительное образование в общеобразовательных учреждениях»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численность обучающихся, получающих муниципальную услугу «Дополнительное образование в учреждениях дополнительного образования детей»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численность детей, получающих муниципальную услугу «Организация и обеспечение отдыха и оздоровления детей» в оздоровительных лагерях с дневным пребыванием детей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количество приобретенных для детей  в возрасте от 6 до 17 лет путёвок в организации, обеспечивающие отдых и оздоровление детей</a:t>
            </a:r>
            <a:endParaRPr lang="ru-RU" sz="9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4581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7C7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системы образования в Гаринском городском округе на 2024-2029 годы»</a:t>
            </a:r>
          </a:p>
        </p:txBody>
      </p:sp>
      <p:sp>
        <p:nvSpPr>
          <p:cNvPr id="24583" name="Rectangle 1"/>
          <p:cNvSpPr>
            <a:spLocks noChangeArrowheads="1"/>
          </p:cNvSpPr>
          <p:nvPr/>
        </p:nvSpPr>
        <p:spPr bwMode="auto">
          <a:xfrm>
            <a:off x="357188" y="552450"/>
            <a:ext cx="8429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 городского округа, современным потребностям общества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Прямоугольник 28"/>
          <p:cNvSpPr>
            <a:spLocks noChangeArrowheads="1"/>
          </p:cNvSpPr>
          <p:nvPr/>
        </p:nvSpPr>
        <p:spPr bwMode="auto">
          <a:xfrm>
            <a:off x="428625" y="1071563"/>
            <a:ext cx="8358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Подпрограммы муниципальной программы:</a:t>
            </a:r>
          </a:p>
          <a:p>
            <a:pPr algn="just"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системы дошкольного образования в Гаринском городском округе на 2019-2025 годы»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системы общего образования в Гаринском городском округе на 2019-2025 годы»</a:t>
            </a: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системы дополнительного образования в Гаринском городском округе на 2019-2025 годы</a:t>
            </a:r>
            <a:r>
              <a:rPr lang="ru-RU" altLang="ru-RU" sz="1000">
                <a:solidFill>
                  <a:srgbClr val="00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системы отдыха и оздоровления детей и подростков в Гаринском городском округе на 2019-2025 годы»</a:t>
            </a: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«Укрепление материально-технической базы образовательных учреждений Гаринского городского округа на 2019-2025 годы»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«Антритеррористическая безопасность в образовательных учреждениях в Гаринском городском округе на 2019-2025  годы» </a:t>
            </a:r>
          </a:p>
          <a:p>
            <a:pPr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«Развитие системы образования в Гаринском городском округе на 2019-2025 годы»</a:t>
            </a:r>
          </a:p>
        </p:txBody>
      </p:sp>
      <p:pic>
        <p:nvPicPr>
          <p:cNvPr id="24585" name="Picture 30" descr="https://encrypted-tbn3.gstatic.com/images?q=tbn:ANd9GcTEfNrrr5RdLFvBpYB8Q_tadf0dAJjzVWh5Q1VZXXK3SFs_pvcu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9" y="5357813"/>
            <a:ext cx="164990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587660"/>
              </p:ext>
            </p:extLst>
          </p:nvPr>
        </p:nvGraphicFramePr>
        <p:xfrm>
          <a:off x="539552" y="1857375"/>
          <a:ext cx="8196461" cy="243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Прямоугольник 18"/>
          <p:cNvSpPr>
            <a:spLocks noChangeArrowheads="1"/>
          </p:cNvSpPr>
          <p:nvPr/>
        </p:nvSpPr>
        <p:spPr bwMode="auto">
          <a:xfrm>
            <a:off x="131564" y="4077072"/>
            <a:ext cx="3597548" cy="2780928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дополнительных мер социальной поддержки отдельным категориям 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социально-значимых мероприятий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больных туберкулезом</a:t>
            </a:r>
          </a:p>
          <a:p>
            <a:pPr algn="just" eaLnBrk="1" hangingPunct="1"/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мероприятий по профилактике наркомании 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000" dirty="0" err="1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пропоганде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образа жизни 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населения </a:t>
            </a:r>
            <a:r>
              <a:rPr lang="ru-RU" altLang="ru-RU" sz="10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just" eaLnBrk="1" hangingPunct="1"/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поддержки гражданам, находящимся в трудной жизненной ситуации</a:t>
            </a:r>
          </a:p>
          <a:p>
            <a:pPr algn="just" eaLnBrk="1" hangingPunct="1"/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общественных организаций </a:t>
            </a:r>
            <a:r>
              <a:rPr lang="ru-RU" altLang="ru-RU" sz="10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округа;</a:t>
            </a:r>
          </a:p>
          <a:p>
            <a:pPr algn="just" eaLnBrk="1" hangingPunct="1"/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-предоставление единовременной выплаты в связи с празднованием Дня победы и гражданам призванным на военную службу по мобилизации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4"/>
          <p:cNvSpPr/>
          <p:nvPr/>
        </p:nvSpPr>
        <p:spPr>
          <a:xfrm>
            <a:off x="5929313" y="4077072"/>
            <a:ext cx="3214687" cy="2780928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 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улучшение уровня материального благополучия отдельных категорий граждан </a:t>
            </a:r>
            <a:r>
              <a:rPr lang="ru-RU" sz="12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и способствует созданию благоприятного социального климата в городском округе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560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социальной политики на территории Гаринского городского округа на 2023-2028 годы»</a:t>
            </a: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428625" y="571500"/>
            <a:ext cx="77152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социальной защищенности и уровня материального благополучия отдельных категорий граждан  в Гаринском городском округе.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8"/>
          <p:cNvSpPr/>
          <p:nvPr/>
        </p:nvSpPr>
        <p:spPr>
          <a:xfrm>
            <a:off x="357188" y="928688"/>
            <a:ext cx="8429625" cy="15081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Подпрограммы муниципальной 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«Дополнительные меры социальной поддержки отдельных категорий граждан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</a:t>
            </a:r>
            <a:endParaRPr lang="ru-RU" sz="10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наркомании»</a:t>
            </a:r>
            <a:endParaRPr lang="ru-RU" sz="10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«Доступная среда на территории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</a:t>
            </a:r>
            <a:endParaRPr lang="ru-RU" sz="10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распространения ВИЧ-инфекции»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 Дополнительные меры по предупреждению распространения туберкулеза и других инфекционных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заболеваний,управляемых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средствами специфической  профилактики»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экстремизма, гармонизация межнациональных отношений»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правонарушений»</a:t>
            </a:r>
          </a:p>
        </p:txBody>
      </p:sp>
      <p:pic>
        <p:nvPicPr>
          <p:cNvPr id="25610" name="Рисунок 16" descr="доп меры соц поддержки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149401" cy="23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Фото города, в котором живу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9000" contrast="-53000"/>
          </a:blip>
          <a:srcRect/>
          <a:stretch>
            <a:fillRect/>
          </a:stretch>
        </p:blipFill>
        <p:spPr bwMode="auto">
          <a:xfrm>
            <a:off x="1" y="252311"/>
            <a:ext cx="9144000" cy="6353379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96913" y="252413"/>
            <a:ext cx="7989887" cy="901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324" b="1" u="sng" dirty="0" smtClean="0">
                <a:solidFill>
                  <a:srgbClr val="002E50"/>
                </a:solidFill>
                <a:latin typeface="+mn-lt"/>
                <a:ea typeface="+mn-ea"/>
                <a:cs typeface="+mn-cs"/>
              </a:rPr>
              <a:t>Уровни </a:t>
            </a:r>
            <a:r>
              <a:rPr lang="ru-RU" sz="2324" b="1" u="sng" dirty="0">
                <a:solidFill>
                  <a:srgbClr val="002E50"/>
                </a:solidFill>
                <a:latin typeface="+mn-lt"/>
                <a:ea typeface="+mn-ea"/>
                <a:cs typeface="+mn-cs"/>
              </a:rPr>
              <a:t>бюджетной  системы Российской Федерации</a:t>
            </a:r>
            <a:r>
              <a:rPr lang="ru-RU" sz="1550" dirty="0"/>
              <a:t/>
            </a:r>
            <a:br>
              <a:rPr lang="ru-RU" sz="1550" dirty="0"/>
            </a:br>
            <a:endParaRPr lang="ru-RU" sz="1550" i="1" dirty="0">
              <a:solidFill>
                <a:srgbClr val="00487E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1645563"/>
            <a:ext cx="2846419" cy="4192937"/>
          </a:xfrm>
          <a:ln>
            <a:miter lim="800000"/>
            <a:headEnd/>
            <a:tailEnd/>
          </a:ln>
          <a:extLst/>
        </p:spPr>
        <p:txBody>
          <a:bodyPr rtlCol="0" anchor="ctr">
            <a:normAutofit fontScale="77500" lnSpcReduction="20000"/>
          </a:bodyPr>
          <a:lstStyle/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324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324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 –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 план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доходов и расходов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324" b="1" dirty="0">
              <a:solidFill>
                <a:srgbClr val="002E50"/>
              </a:solidFill>
            </a:endParaRP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324" b="1" dirty="0">
              <a:solidFill>
                <a:srgbClr val="002E50"/>
              </a:solidFill>
            </a:endParaRP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Слово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«БЮДЖЕТ»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происходит от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латинского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en-US" sz="2324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bulga</a:t>
            </a: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»-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«кожаный </a:t>
            </a:r>
          </a:p>
          <a:p>
            <a:pPr marL="332004" indent="-332004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324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мешок, ранец»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450564" y="1000073"/>
          <a:ext cx="6601433" cy="551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40450"/>
            <a:ext cx="2447925" cy="33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231BF-39D0-45B1-880F-FDE12B98EDDF}" type="slidenum">
              <a:rPr lang="ru-RU" altLang="ru-RU" sz="1700" b="1">
                <a:solidFill>
                  <a:srgbClr val="000000"/>
                </a:solidFill>
              </a:rPr>
              <a:pPr/>
              <a:t>5</a:t>
            </a:fld>
            <a:endParaRPr lang="ru-RU" altLang="ru-RU" sz="17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97489"/>
              </p:ext>
            </p:extLst>
          </p:nvPr>
        </p:nvGraphicFramePr>
        <p:xfrm>
          <a:off x="622300" y="1033463"/>
          <a:ext cx="686435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Прямоугольник 18"/>
          <p:cNvSpPr>
            <a:spLocks noChangeArrowheads="1"/>
          </p:cNvSpPr>
          <p:nvPr/>
        </p:nvSpPr>
        <p:spPr bwMode="auto">
          <a:xfrm>
            <a:off x="0" y="4286250"/>
            <a:ext cx="3929063" cy="2571750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000" b="1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расходы: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организацию деятельности учреждений культуры и искусства культурно-досуговой сферы.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охрану культурного наследия. 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деятельности краеведческого музея, приобретение и хранение музейной коллекции.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организацию библиотечного обслуживания населения, формирование и хранение библиотечных фондов муниципальных библиотек.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информатизацию муниципальных библиотек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повышение заработной платы работников образования и культуры по Указу Президента от 07.05.2012.</a:t>
            </a:r>
          </a:p>
        </p:txBody>
      </p:sp>
      <p:sp>
        <p:nvSpPr>
          <p:cNvPr id="2662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Прямоугольник 34"/>
          <p:cNvSpPr>
            <a:spLocks noChangeArrowheads="1"/>
          </p:cNvSpPr>
          <p:nvPr/>
        </p:nvSpPr>
        <p:spPr bwMode="auto">
          <a:xfrm>
            <a:off x="6357938" y="4005263"/>
            <a:ext cx="2786062" cy="2852737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возможности для потребителей независимо от наличия в районе проживания стационарной библиотеки получить библиотечную услугу, повышение доступности библиотечного обслуживания для инвалидов, сохранение имеющейся доступности оказываемой услуги, с количеством посещений общедоступных библиотек</a:t>
            </a:r>
          </a:p>
          <a:p>
            <a:pPr algn="just" eaLnBrk="1" hangingPunct="1"/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организации продуктивной занятости и социально-полезного досуга, путем проведения культурно-массовых мероприятий, концертов, и иных зрелищных мероприятий</a:t>
            </a:r>
          </a:p>
          <a:p>
            <a:pPr algn="just" eaLnBrk="1" hangingPunct="1"/>
            <a:endParaRPr lang="ru-RU" altLang="ru-RU" sz="12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323850"/>
          </a:xfrm>
          <a:prstGeom prst="rect">
            <a:avLst/>
          </a:prstGeom>
          <a:solidFill>
            <a:srgbClr val="7C7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«Развитие культуры в Гаринском  городском округе  на 2024-2029 годы»</a:t>
            </a: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428625" y="500063"/>
            <a:ext cx="8143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как важнейшего стратегического ресурса Гаринского городского округа, способствующего повышению качества жизни населения и формированию туристской привлекательности .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Прямоугольник 28"/>
          <p:cNvSpPr>
            <a:spLocks noChangeArrowheads="1"/>
          </p:cNvSpPr>
          <p:nvPr/>
        </p:nvSpPr>
        <p:spPr bwMode="auto">
          <a:xfrm>
            <a:off x="571500" y="1000125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программы:</a:t>
            </a:r>
          </a:p>
          <a:p>
            <a:pPr algn="just"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«Организация культурно- досуговой деятельности в Гаринском городском округе» 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системы библиотечного обслуживания населения в Гаринском городском округе»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4" name="Picture 30" descr="https://encrypted-tbn1.gstatic.com/images?q=tbn:ANd9GcShumV2xiO8IbyEBiV7BNd_L9CAecfaGCTg9_44Z_GHM5SGbP4Yjw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214938"/>
            <a:ext cx="24288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92919"/>
              </p:ext>
            </p:extLst>
          </p:nvPr>
        </p:nvGraphicFramePr>
        <p:xfrm>
          <a:off x="195263" y="1066801"/>
          <a:ext cx="8112125" cy="318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8"/>
          <p:cNvSpPr/>
          <p:nvPr/>
        </p:nvSpPr>
        <p:spPr>
          <a:xfrm>
            <a:off x="428625" y="4221163"/>
            <a:ext cx="2520952" cy="2304181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на </a:t>
            </a:r>
            <a:r>
              <a:rPr lang="ru-RU" sz="97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организацию и проведение мероприятий в сфере </a:t>
            </a: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патриотического воспитания граждан;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34"/>
          <p:cNvSpPr/>
          <p:nvPr/>
        </p:nvSpPr>
        <p:spPr>
          <a:xfrm>
            <a:off x="5580112" y="4076700"/>
            <a:ext cx="3278138" cy="2376636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развитие инфраструктуры муниципальных учреждений для организации патриотического воспитания граждан </a:t>
            </a:r>
            <a:r>
              <a:rPr lang="ru-RU" sz="97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модернизацию содержания и форм патриотического воспитания как условие вовлечения широких масс граждан </a:t>
            </a:r>
            <a:r>
              <a:rPr lang="ru-RU" sz="97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в мероприятия историко-патриотической направленности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развитие механизмов поддержки деятельности учреждений и организаций, реализующих инновационные программы патриотического воспитания.</a:t>
            </a:r>
            <a:endParaRPr lang="ru-RU" sz="9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7653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7C7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«Патриотическое воспитание граждан в Гаринском городском округе на 2024-2029 годы»</a:t>
            </a:r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428625" y="552450"/>
            <a:ext cx="84296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 совершенствование системы патриотического воспитания граждан на территории Гаринского городского округа, направленное на создание условий для повышения гражданской ответственности, повышения уровня консолидации общества для устойчивого развития российской федерации и воспитания граждан, имеющих активную жизненную позицию</a:t>
            </a:r>
          </a:p>
          <a:p>
            <a:pPr algn="just" eaLnBrk="1" hangingPunct="1"/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отсутствуют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428625" y="1071563"/>
            <a:ext cx="842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7" name="Рисунок 10" descr="417089t81hb3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365104"/>
            <a:ext cx="22531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535153"/>
              </p:ext>
            </p:extLst>
          </p:nvPr>
        </p:nvGraphicFramePr>
        <p:xfrm>
          <a:off x="55563" y="936625"/>
          <a:ext cx="7659687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8"/>
          <p:cNvSpPr/>
          <p:nvPr/>
        </p:nvSpPr>
        <p:spPr>
          <a:xfrm>
            <a:off x="142875" y="4005263"/>
            <a:ext cx="3571875" cy="2852737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на </a:t>
            </a:r>
            <a:r>
              <a:rPr lang="ru-RU" sz="105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организацию и проведение спортивно-массовых физкультурно-оздоровительных Мероприятий;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на реализацию мероприятий по поэтапному внедрению Всероссийского физкультурно- спортивного комплекса         « Готов к труду и обороне»  </a:t>
            </a:r>
            <a:endParaRPr lang="ru-RU" sz="105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28676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4"/>
          <p:cNvSpPr/>
          <p:nvPr/>
        </p:nvSpPr>
        <p:spPr>
          <a:xfrm>
            <a:off x="6429375" y="2786063"/>
            <a:ext cx="2571750" cy="4071937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</a:t>
            </a: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создание условий для  удовлетворения потребностей населения в поддержании и укреплении здоровья, физической реабилитации, проведении физкультурно-оздоровительного и спортивного досуга, достижении спортивных результатов и обеспечение численности потребителей услуги;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обеспечение  работы подростковым клубам по месту жительства для обучающихся  и  привлечение  дополнительного количества детей к занятиям физической культурой и спортом;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867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физической культуры и спорта ,  формирования здорового образа жизни в Гаринском городском  городском округе на 2024-2029 годы»</a:t>
            </a:r>
          </a:p>
        </p:txBody>
      </p:sp>
      <p:sp>
        <p:nvSpPr>
          <p:cNvPr id="28680" name="Rectangle 1"/>
          <p:cNvSpPr>
            <a:spLocks noChangeArrowheads="1"/>
          </p:cNvSpPr>
          <p:nvPr/>
        </p:nvSpPr>
        <p:spPr bwMode="auto">
          <a:xfrm>
            <a:off x="428625" y="512763"/>
            <a:ext cx="771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занятий физической культурой и спортом, развитие массового спорта на территории Гаринского городского округа.</a:t>
            </a:r>
          </a:p>
          <a:p>
            <a:pPr algn="just" eaLnBrk="1" hangingPunct="1"/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отсутствуют.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1" name="Прямоугольник 28"/>
          <p:cNvSpPr>
            <a:spLocks noChangeArrowheads="1"/>
          </p:cNvSpPr>
          <p:nvPr/>
        </p:nvSpPr>
        <p:spPr bwMode="auto">
          <a:xfrm>
            <a:off x="571500" y="1071563"/>
            <a:ext cx="757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altLang="ru-RU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AutoShape 30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3" name="AutoShape 32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4" name="AutoShape 34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5" name="AutoShape 36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8686" name="Picture 38" descr="http://static-web-0.kspu.ru/web/images/2013/10/14/639f2e2e300b91ef80cbf812a259b3d3/sport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170363"/>
            <a:ext cx="27146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340660"/>
              </p:ext>
            </p:extLst>
          </p:nvPr>
        </p:nvGraphicFramePr>
        <p:xfrm>
          <a:off x="336550" y="1265238"/>
          <a:ext cx="6467698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011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5134356"/>
            <a:ext cx="266399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699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9700" name="Прямоугольник 18"/>
          <p:cNvSpPr>
            <a:spLocks noChangeArrowheads="1"/>
          </p:cNvSpPr>
          <p:nvPr/>
        </p:nvSpPr>
        <p:spPr bwMode="auto">
          <a:xfrm>
            <a:off x="0" y="4652963"/>
            <a:ext cx="3500438" cy="2205037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/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выполнение установленных функций финансового управления;</a:t>
            </a:r>
          </a:p>
          <a:p>
            <a:pPr algn="just" eaLnBrk="1" hangingPunct="1"/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функционирования 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информационными  технологиями, создание техническое сопровождение  бюджетного процесса на базе ПК «Бюджет Смарт-ПРО», ПО « Веб-торги»;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Прямоугольник 34"/>
          <p:cNvSpPr>
            <a:spLocks noChangeArrowheads="1"/>
          </p:cNvSpPr>
          <p:nvPr/>
        </p:nvSpPr>
        <p:spPr bwMode="auto">
          <a:xfrm>
            <a:off x="6011863" y="2571750"/>
            <a:ext cx="3132137" cy="4286250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достаточной, актуализированной с учетом изменений бюджетного законодательства нормативно-правовой базы по организации бюджетного процесса в городском округе, формирование которой отнесено к компетенции  финансового органа;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требований, установленных бюджетных законодательством к содержанию  проекта решения Думы города о бюджете города, составу годового отчета об исполнении бюджета городского округа, срокам предоставления годовой бюджетной отчетности в Министерство финансов Свердловской области;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своевременное исполнение денежных обязательств получателей бюджетных средств, предъявленных  к оплате  в установленном порядке;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обязательств по муниципальным заимствованиям в установленные сроки и в полном объеме;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функционирование автоматизированных систем исполнения бюджета городского округа;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финансовое  обеспечение прогнозируемых к возникновению новых расходных обязательств в планируемом периоде;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открытости и прозрачности бюджетного процесса.</a:t>
            </a:r>
            <a:endParaRPr lang="ru-RU" altLang="ru-RU" sz="10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«Управление муниципальными финансами Гаринского городского округа на 2023-2028 годы»</a:t>
            </a:r>
          </a:p>
        </p:txBody>
      </p:sp>
      <p:sp>
        <p:nvSpPr>
          <p:cNvPr id="29705" name="Rectangle 1"/>
          <p:cNvSpPr>
            <a:spLocks noChangeArrowheads="1"/>
          </p:cNvSpPr>
          <p:nvPr/>
        </p:nvSpPr>
        <p:spPr bwMode="auto">
          <a:xfrm>
            <a:off x="571500" y="765175"/>
            <a:ext cx="8001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Комплексная цель муниципальной программы: </a:t>
            </a: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сбалансированности, устойчивости бюджета Гаринского городского округа, создание условий для качественной организации бюджетного процесса в Гаринском  городском округе </a:t>
            </a:r>
          </a:p>
        </p:txBody>
      </p:sp>
      <p:sp>
        <p:nvSpPr>
          <p:cNvPr id="29706" name="Прямоугольник 28"/>
          <p:cNvSpPr>
            <a:spLocks noChangeArrowheads="1"/>
          </p:cNvSpPr>
          <p:nvPr/>
        </p:nvSpPr>
        <p:spPr bwMode="auto">
          <a:xfrm>
            <a:off x="500063" y="1214438"/>
            <a:ext cx="8001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Подпрограммы муниципальной программы:</a:t>
            </a:r>
          </a:p>
          <a:p>
            <a:pPr algn="just" eaLnBrk="1" hangingPunct="1"/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«Совершенствование информационной системы управления финансами»</a:t>
            </a:r>
            <a:endParaRPr lang="ru-RU" altLang="ru-RU" sz="1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Гаринского городского округа «Управление муниципальными финансами Гаринского  городского округа на 2023-2028г»</a:t>
            </a:r>
            <a:endParaRPr lang="ru-RU" altLang="ru-RU" sz="1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307619"/>
              </p:ext>
            </p:extLst>
          </p:nvPr>
        </p:nvGraphicFramePr>
        <p:xfrm>
          <a:off x="407988" y="1031875"/>
          <a:ext cx="7932737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8"/>
          <p:cNvSpPr/>
          <p:nvPr/>
        </p:nvSpPr>
        <p:spPr>
          <a:xfrm>
            <a:off x="357188" y="3933056"/>
            <a:ext cx="3286125" cy="2782069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</a:t>
            </a:r>
            <a:r>
              <a:rPr lang="ru-RU" sz="10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осуществление государственных полномочий по хранению, комплектованию, учёту и использованию архивных документов, относящихся к государственной собственности Свердловской </a:t>
            </a: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области;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Организация деятельности архивного отдела администрации </a:t>
            </a:r>
            <a:endParaRPr lang="ru-RU" sz="10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0724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Прямоугольник 34"/>
          <p:cNvSpPr>
            <a:spLocks noChangeArrowheads="1"/>
          </p:cNvSpPr>
          <p:nvPr/>
        </p:nvSpPr>
        <p:spPr bwMode="auto">
          <a:xfrm>
            <a:off x="5643563" y="4000500"/>
            <a:ext cx="3500437" cy="271462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осуществление государственных полномочий по хранению, комплектованию, учёту и использованию архивных документов, относящихся к государственной собственности Свердловской области..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архивного фонда на территории </a:t>
            </a:r>
            <a:r>
              <a:rPr lang="ru-RU" altLang="ru-RU" sz="10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pPr algn="just" eaLnBrk="1" hangingPunct="1"/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условий для обеспечения сохранности и безопасности архивных документов в </a:t>
            </a:r>
            <a:r>
              <a:rPr lang="ru-RU" altLang="ru-RU" sz="10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Гаринском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округе..  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доступности архивной информации в </a:t>
            </a:r>
            <a:r>
              <a:rPr lang="ru-RU" altLang="ru-RU" sz="1000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Гаринском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округе,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архивных документов, организация их использования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архивного дела в Гаринском городском округе на 2024-2029 годы»</a:t>
            </a: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357188" y="655638"/>
            <a:ext cx="8501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исторических документов архивного отдела администрации  Гаринского городского округа для организации их эффективного использования в интересах населения Гаринского городского округа и других пользователей.</a:t>
            </a:r>
          </a:p>
          <a:p>
            <a:pPr algn="just" eaLnBrk="1" hangingPunct="1"/>
            <a:r>
              <a:rPr lang="ru-RU" altLang="ru-RU" sz="11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отсутствуют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Прямоугольник 28"/>
          <p:cNvSpPr>
            <a:spLocks noChangeArrowheads="1"/>
          </p:cNvSpPr>
          <p:nvPr/>
        </p:nvSpPr>
        <p:spPr bwMode="auto">
          <a:xfrm flipV="1">
            <a:off x="0" y="14287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30730" name="Рисунок 16" descr="развитие мун службы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429250"/>
            <a:ext cx="2786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42509"/>
              </p:ext>
            </p:extLst>
          </p:nvPr>
        </p:nvGraphicFramePr>
        <p:xfrm>
          <a:off x="155575" y="2119313"/>
          <a:ext cx="8416925" cy="24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Прямоугольник 18"/>
          <p:cNvSpPr>
            <a:spLocks noChangeArrowheads="1"/>
          </p:cNvSpPr>
          <p:nvPr/>
        </p:nvSpPr>
        <p:spPr bwMode="auto">
          <a:xfrm>
            <a:off x="0" y="4398962"/>
            <a:ext cx="3923928" cy="2244725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 </a:t>
            </a: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в течение 2019 – 2027 годов  программных мероприятий:</a:t>
            </a:r>
          </a:p>
          <a:p>
            <a:pPr eaLnBrk="1" hangingPunct="1"/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Комплексное благоустройство 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округа;</a:t>
            </a:r>
          </a:p>
          <a:p>
            <a:pPr eaLnBrk="1" hangingPunct="1"/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Благоустройство общественных территорий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(благоустройство детских площадок, обустройство пешеходных дорожек, общественных зон отдыха, очистка территорий, спил разросшихся ветвей и деревьев, содержание и обустройство контейнерных площадок, прочие мероприятия по благоустройству).</a:t>
            </a:r>
          </a:p>
          <a:p>
            <a:pPr eaLnBrk="1" hangingPunct="1"/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3.Регулирование численности безнадзорных животных</a:t>
            </a:r>
          </a:p>
          <a:p>
            <a:pPr eaLnBrk="1" hangingPunct="1"/>
            <a:r>
              <a:rPr lang="ru-RU" alt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Устройство проездов туристического центра</a:t>
            </a:r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34"/>
          <p:cNvSpPr>
            <a:spLocks noChangeArrowheads="1"/>
          </p:cNvSpPr>
          <p:nvPr/>
        </p:nvSpPr>
        <p:spPr bwMode="auto">
          <a:xfrm>
            <a:off x="6215063" y="4071938"/>
            <a:ext cx="2786062" cy="2786062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позволит </a:t>
            </a: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городскую среду в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Гаринском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</a:t>
            </a: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«Формирование комфортной городской среды на территории Гаринского городского округа  на 2019 – 2027 годы»</a:t>
            </a:r>
          </a:p>
        </p:txBody>
      </p:sp>
      <p:sp>
        <p:nvSpPr>
          <p:cNvPr id="32776" name="Rectangle 1"/>
          <p:cNvSpPr>
            <a:spLocks noChangeArrowheads="1"/>
          </p:cNvSpPr>
          <p:nvPr/>
        </p:nvSpPr>
        <p:spPr bwMode="auto">
          <a:xfrm>
            <a:off x="500063" y="1000125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</a:t>
            </a: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городской среды и создание комфортной туристической среды в Гаринском городском округе.</a:t>
            </a: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Прямоугольник 28"/>
          <p:cNvSpPr>
            <a:spLocks noChangeArrowheads="1"/>
          </p:cNvSpPr>
          <p:nvPr/>
        </p:nvSpPr>
        <p:spPr bwMode="auto">
          <a:xfrm>
            <a:off x="500063" y="1500188"/>
            <a:ext cx="5715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3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отсутствуют</a:t>
            </a: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utoShape 2" descr="http://admselenga.ru/wp-content/uploads/2017/04/4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80" name="AutoShape 4" descr="http://admselenga.ru/wp-content/uploads/2017/04/4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81" name="Picture 6" descr="http://ujv.novo-sibirsk.ru/upload/pervomayskiy/komf_gor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33901"/>
            <a:ext cx="2278434" cy="2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AutoShape 8" descr="http://admselenga.ru/wp-content/uploads/2017/04/4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83" name="AutoShape 10" descr="http://admselenga.ru/wp-content/uploads/2017/04/4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84" name="Picture 12" descr="http://ds-tdsk.ru/upload/iblock/ed3/ed3a03de0aac7c0e80bb9c865759892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349375"/>
            <a:ext cx="29337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782953"/>
              </p:ext>
            </p:extLst>
          </p:nvPr>
        </p:nvGraphicFramePr>
        <p:xfrm>
          <a:off x="388938" y="1358900"/>
          <a:ext cx="6253162" cy="348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Прямоугольник 18"/>
          <p:cNvSpPr>
            <a:spLocks noChangeArrowheads="1"/>
          </p:cNvSpPr>
          <p:nvPr/>
        </p:nvSpPr>
        <p:spPr bwMode="auto">
          <a:xfrm>
            <a:off x="333375" y="3716338"/>
            <a:ext cx="3148013" cy="2859087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образовательных учреждений оборудованием и средствами обучения безопасному поведению на дорогах;</a:t>
            </a:r>
          </a:p>
          <a:p>
            <a:pPr eaLnBrk="1" hangingPunct="1"/>
            <a:r>
              <a:rPr lang="ru-RU" alt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-строительство, реконструкция, техническое перевооружение, оборудование искусственными дорожными неровностями, дорожными знаками, прилегающих к образовательным учреждениям;</a:t>
            </a:r>
          </a:p>
          <a:p>
            <a:pPr eaLnBrk="1" hangingPunct="1"/>
            <a:r>
              <a:rPr lang="ru-RU" alt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строительство, реконструкция и техническое перевооружение, оборудование искусственным освещением, мест концентрации дорожно-транспортных происшествий на участках автомобильных дорог общего пользования местного значения.</a:t>
            </a:r>
          </a:p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Прямоугольник 34"/>
          <p:cNvSpPr>
            <a:spLocks noChangeArrowheads="1"/>
          </p:cNvSpPr>
          <p:nvPr/>
        </p:nvSpPr>
        <p:spPr bwMode="auto">
          <a:xfrm>
            <a:off x="5786438" y="3143250"/>
            <a:ext cx="3214687" cy="357187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опасного поведения детей дошкольного и школьного возраста, участников дорожного движения 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комплексной системы профилактики ДТП в целях формирования у участников дорожного движения стереотипа законопослушного поведения и негативного отношения к правонарушениям в сфере дорожного движения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воспитание участников дорожного движения, культуру их поведения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профилактики детского дорожно-транспортного  травматизма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навыков безопасного поведения на дорогах</a:t>
            </a: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законопослушного поведения участников дорожного движения в Гаринском городском округе на 2024-2029 годы»</a:t>
            </a: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33375" y="793750"/>
            <a:ext cx="881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Сокращение количества дорожно-транспортных происшествий с пострадавшими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уровня правового воспитания участников дорожного движения, культуры их поведения.</a:t>
            </a:r>
          </a:p>
          <a:p>
            <a:pPr algn="just" eaLnBrk="1" hangingPunct="1"/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Подпрограммы муниципальной программы отсутствуют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8"/>
          <p:cNvSpPr/>
          <p:nvPr/>
        </p:nvSpPr>
        <p:spPr>
          <a:xfrm>
            <a:off x="357188" y="928688"/>
            <a:ext cx="8501062" cy="4302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</a:t>
            </a:r>
            <a:endParaRPr lang="ru-RU" sz="11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3802" name="Рисунок 19" descr="транспортная с-м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357813"/>
            <a:ext cx="2292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40942"/>
              </p:ext>
            </p:extLst>
          </p:nvPr>
        </p:nvGraphicFramePr>
        <p:xfrm>
          <a:off x="900113" y="733426"/>
          <a:ext cx="778510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9" name="Прямоугольник 18"/>
          <p:cNvSpPr>
            <a:spLocks noChangeArrowheads="1"/>
          </p:cNvSpPr>
          <p:nvPr/>
        </p:nvSpPr>
        <p:spPr bwMode="auto">
          <a:xfrm>
            <a:off x="71438" y="4143375"/>
            <a:ext cx="3500437" cy="2720975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(строительство) жилых домов</a:t>
            </a: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11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инженерной инфраструктурой в целях жилищного </a:t>
            </a: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Межевание земельных участков под объектами муниципального жилищного фонда с целью регистрации прав муниципальной собственности на них 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1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работ по модификации баз данных и ПО ранее установленной программы для ЭВМ Гранд инфо</a:t>
            </a:r>
            <a:endParaRPr lang="ru-RU" altLang="ru-RU" sz="11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Прямоугольник 34"/>
          <p:cNvSpPr>
            <a:spLocks noChangeArrowheads="1"/>
          </p:cNvSpPr>
          <p:nvPr/>
        </p:nvSpPr>
        <p:spPr bwMode="auto">
          <a:xfrm>
            <a:off x="5572125" y="4143375"/>
            <a:ext cx="3571875" cy="2714625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 </a:t>
            </a: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ветхих инженерных сетей и объектов,  уменьшение аварийности на данных объектах, обеспечение надежности поставки коммунальных ресурсов потребителям.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улучшения жилищных условий и комфортного проживания населения Гаринского городского округа 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комплексного благоустройства и озеленение городского округа, поддержание единого архитектурного облика населенных</a:t>
            </a:r>
          </a:p>
          <a:p>
            <a:pPr algn="just" eaLnBrk="1" hangingPunct="1"/>
            <a:r>
              <a:rPr lang="ru-RU" altLang="ru-RU" sz="12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«Доступное и комфортное жилье- гражданам России в Гаринском городском округе на 2024-2029 годы»</a:t>
            </a:r>
          </a:p>
        </p:txBody>
      </p:sp>
      <p:sp>
        <p:nvSpPr>
          <p:cNvPr id="34824" name="Rectangle 1"/>
          <p:cNvSpPr>
            <a:spLocks noChangeArrowheads="1"/>
          </p:cNvSpPr>
          <p:nvPr/>
        </p:nvSpPr>
        <p:spPr bwMode="auto">
          <a:xfrm>
            <a:off x="357188" y="606425"/>
            <a:ext cx="778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 Формирование рынка доступного жилья и обеспечение комфортных условий проживания граждан на территории Гаринского городского округа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Прямоугольник 28"/>
          <p:cNvSpPr>
            <a:spLocks noChangeArrowheads="1"/>
          </p:cNvSpPr>
          <p:nvPr/>
        </p:nvSpPr>
        <p:spPr bwMode="auto">
          <a:xfrm>
            <a:off x="285750" y="1000125"/>
            <a:ext cx="857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Подпрограммы муниципальной программы отсутствуют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Рисунок 17" descr="ком-ый комплекс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429250"/>
            <a:ext cx="1981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878630"/>
              </p:ext>
            </p:extLst>
          </p:nvPr>
        </p:nvGraphicFramePr>
        <p:xfrm>
          <a:off x="336550" y="1052736"/>
          <a:ext cx="5541963" cy="252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843" name="Рисунок 16" descr="мун имущ-во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86188"/>
            <a:ext cx="19827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18"/>
          <p:cNvSpPr>
            <a:spLocks noChangeArrowheads="1"/>
          </p:cNvSpPr>
          <p:nvPr/>
        </p:nvSpPr>
        <p:spPr bwMode="auto">
          <a:xfrm>
            <a:off x="0" y="4572000"/>
            <a:ext cx="3851275" cy="2286000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работ по капитальному или выборочному капитальному ремонту многоквартирных домов;</a:t>
            </a:r>
            <a:b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Взносы на капитальный ремонт жилых и нежилых помещений в многоквартирных домах, находящихся в муниципальной собственности.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9" name="Прямоугольник 34"/>
          <p:cNvSpPr>
            <a:spLocks noChangeArrowheads="1"/>
          </p:cNvSpPr>
          <p:nvPr/>
        </p:nvSpPr>
        <p:spPr bwMode="auto">
          <a:xfrm>
            <a:off x="5929313" y="3068638"/>
            <a:ext cx="3214687" cy="3789362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направлена на:</a:t>
            </a:r>
            <a:endParaRPr lang="ru-RU" alt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состояния многоквартирных домов и муниципальных жилых помещений в соответствии с требованиями нормативно-технических документов;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условий проживания граждан;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сохранности жилищного фонда;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эксплуатации зданий;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внешнего эстетического вида жилых зданий;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надежности функционирования систем инженерно-технического обеспечения;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экономии топливно-энергетических  ресурсов;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Комфортное проживание граждан.</a:t>
            </a:r>
            <a:endParaRPr lang="ru-RU" altLang="ru-RU" sz="1000" dirty="0" smtClean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5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«Капитальный ремонт общего имущества в многоквартирных домах на территории Гаринского городского округа на 2022-2027 годы»</a:t>
            </a:r>
          </a:p>
        </p:txBody>
      </p:sp>
      <p:sp>
        <p:nvSpPr>
          <p:cNvPr id="35848" name="Rectangle 1"/>
          <p:cNvSpPr>
            <a:spLocks noChangeArrowheads="1"/>
          </p:cNvSpPr>
          <p:nvPr/>
        </p:nvSpPr>
        <p:spPr bwMode="auto">
          <a:xfrm>
            <a:off x="285750" y="793750"/>
            <a:ext cx="8429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 за счет проведения капитального ремонта общего имущества в многоквартирных  домах на территории Гаринского городского округа.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Прямоугольник 28"/>
          <p:cNvSpPr>
            <a:spLocks noChangeArrowheads="1"/>
          </p:cNvSpPr>
          <p:nvPr/>
        </p:nvSpPr>
        <p:spPr bwMode="auto">
          <a:xfrm>
            <a:off x="285750" y="1285875"/>
            <a:ext cx="81438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3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муниципальной программы </a:t>
            </a:r>
            <a:r>
              <a:rPr lang="ru-RU" altLang="ru-RU" sz="110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endParaRPr lang="ru-RU" altLang="ru-RU" sz="11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16633"/>
              </p:ext>
            </p:extLst>
          </p:nvPr>
        </p:nvGraphicFramePr>
        <p:xfrm>
          <a:off x="827585" y="1765300"/>
          <a:ext cx="7979866" cy="187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1" name="Прямоугольник 18"/>
          <p:cNvSpPr>
            <a:spLocks noChangeArrowheads="1"/>
          </p:cNvSpPr>
          <p:nvPr/>
        </p:nvSpPr>
        <p:spPr bwMode="auto">
          <a:xfrm>
            <a:off x="0" y="3714750"/>
            <a:ext cx="3357563" cy="3143250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100" b="1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расходы:</a:t>
            </a:r>
          </a:p>
          <a:p>
            <a:pPr algn="just" eaLnBrk="1" hangingPunct="1"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укрепление материально-технической базы добровольных пожарных дружин,</a:t>
            </a:r>
          </a:p>
          <a:p>
            <a:pPr eaLnBrk="1" hangingPunct="1"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первичных мер пожарной безопасности;</a:t>
            </a:r>
          </a:p>
          <a:p>
            <a:pPr eaLnBrk="1" hangingPunct="1">
              <a:buSzPct val="100000"/>
              <a:buFontTx/>
              <a:buChar char="-"/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обеспечение деятельности МКУ «ЕДДС» </a:t>
            </a:r>
            <a:r>
              <a:rPr lang="ru-RU" altLang="ru-RU" sz="1100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eaLnBrk="1" hangingPunct="1">
              <a:buSzPct val="100000"/>
              <a:buFontTx/>
              <a:buChar char="-"/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противопожарных водоемов, в том числе ремонт пожарных водоемов;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минерализованных полос  вокруг населенных пунктов;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sz="1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безопасности населения на водных объектах.</a:t>
            </a:r>
          </a:p>
          <a:p>
            <a:pPr algn="just" eaLnBrk="1" hangingPunct="1">
              <a:defRPr/>
            </a:pPr>
            <a:endParaRPr lang="ru-RU" altLang="ru-RU" sz="1100" dirty="0" smtClean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Прямоугольник 34"/>
          <p:cNvSpPr>
            <a:spLocks noChangeArrowheads="1"/>
          </p:cNvSpPr>
          <p:nvPr/>
        </p:nvSpPr>
        <p:spPr bwMode="auto">
          <a:xfrm>
            <a:off x="5786438" y="3714751"/>
            <a:ext cx="3214687" cy="3143250"/>
          </a:xfrm>
          <a:prstGeom prst="rect">
            <a:avLst/>
          </a:prstGeom>
          <a:solidFill>
            <a:srgbClr val="A7D872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муниципальной программы позволит:</a:t>
            </a:r>
          </a:p>
          <a:p>
            <a:pPr algn="just" eaLnBrk="1" hangingPunct="1"/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полном объёме проводить аварийно-спасательные и поисково-спасательные работы, сохранить высокий уровень и обучение населения в области гражданской обороны;</a:t>
            </a:r>
          </a:p>
          <a:p>
            <a:pPr algn="just" eaLnBrk="1" hangingPunct="1">
              <a:buSzPct val="100000"/>
              <a:buFontTx/>
              <a:buChar char="-"/>
            </a:pPr>
            <a:r>
              <a:rPr lang="ru-RU" altLang="ru-RU" sz="12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охват населения городского округа системой оповещения и информирования на уровне 100 % .</a:t>
            </a:r>
          </a:p>
          <a:p>
            <a:pPr algn="just" eaLnBrk="1" hangingPunct="1"/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</a:pPr>
            <a:endParaRPr lang="ru-RU" altLang="ru-RU" sz="12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200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«Обеспечение безопасности на территории Гаринского городского округа  на 2022-2027 годы»</a:t>
            </a:r>
          </a:p>
        </p:txBody>
      </p:sp>
      <p:sp>
        <p:nvSpPr>
          <p:cNvPr id="36872" name="Rectangle 1"/>
          <p:cNvSpPr>
            <a:spLocks noChangeArrowheads="1"/>
          </p:cNvSpPr>
          <p:nvPr/>
        </p:nvSpPr>
        <p:spPr bwMode="auto">
          <a:xfrm>
            <a:off x="357188" y="533400"/>
            <a:ext cx="8429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цель муниципальной программы:</a:t>
            </a:r>
            <a:r>
              <a:rPr lang="ru-RU" altLang="ru-RU" sz="1200">
                <a:solidFill>
                  <a:srgbClr val="000000"/>
                </a:solidFill>
                <a:latin typeface="Franklin Gothic Book" pitchFamily="34" charset="0"/>
              </a:rPr>
              <a:t>: 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вопросов местного значения по гражданской обороне защите населения и территории Гаринского городского округа от чрезвычайных ситуаций природного и техногенного характера, обеспечение первичных мер пожарной безопасности, безопасности людей на водных объектах.</a:t>
            </a:r>
            <a:endParaRPr lang="ru-RU" altLang="ru-RU" sz="12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Прямоугольник 28"/>
          <p:cNvSpPr>
            <a:spLocks noChangeArrowheads="1"/>
          </p:cNvSpPr>
          <p:nvPr/>
        </p:nvSpPr>
        <p:spPr bwMode="auto">
          <a:xfrm>
            <a:off x="285750" y="1143000"/>
            <a:ext cx="850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Подпрограммы муниципальной программы:</a:t>
            </a: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пожарной безопасности в Гаринском городском округе»</a:t>
            </a:r>
            <a:endParaRPr lang="ru-RU" altLang="ru-RU" sz="1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безопасности на водных объектах на территории Гаринского городского округа»</a:t>
            </a:r>
          </a:p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оперативного реагирования и взаимодействия экстренных служб на территории Гаринского городского округа» </a:t>
            </a:r>
          </a:p>
          <a:p>
            <a:pPr eaLnBrk="1" hangingPunct="1"/>
            <a:endParaRPr lang="ru-RU" altLang="ru-RU" sz="10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000" b="1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4" name="Рисунок 17" descr="ГО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37099"/>
            <a:ext cx="2428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4"/>
          <p:cNvSpPr/>
          <p:nvPr/>
        </p:nvSpPr>
        <p:spPr>
          <a:xfrm rot="10799991">
            <a:off x="571500" y="1285875"/>
            <a:ext cx="8001000" cy="2928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chemeClr val="accent4">
              <a:alpha val="67000"/>
            </a:schemeClr>
          </a:solidFill>
          <a:ln>
            <a:noFill/>
            <a:prstDash val="solid"/>
          </a:ln>
          <a:effectLst>
            <a:outerShdw dist="50804" dir="5400000" algn="tl">
              <a:srgbClr val="4E3B30">
                <a:alpha val="60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>
              <a:solidFill>
                <a:srgbClr val="FFFFFF"/>
              </a:solidFill>
              <a:latin typeface="Times New Roman" pitchFamily="18"/>
              <a:cs typeface="+mn-cs"/>
            </a:endParaRPr>
          </a:p>
        </p:txBody>
      </p:sp>
      <p:sp>
        <p:nvSpPr>
          <p:cNvPr id="48131" name="Скругленный прямоугольник 5"/>
          <p:cNvSpPr>
            <a:spLocks noChangeArrowheads="1"/>
          </p:cNvSpPr>
          <p:nvPr/>
        </p:nvSpPr>
        <p:spPr bwMode="auto">
          <a:xfrm>
            <a:off x="1785938" y="1500188"/>
            <a:ext cx="5572125" cy="428625"/>
          </a:xfrm>
          <a:custGeom>
            <a:avLst/>
            <a:gdLst>
              <a:gd name="T0" fmla="*/ 2785883 w 5572161"/>
              <a:gd name="T1" fmla="*/ 0 h 785817"/>
              <a:gd name="T2" fmla="*/ 5571765 w 5572161"/>
              <a:gd name="T3" fmla="*/ 392884 h 785817"/>
              <a:gd name="T4" fmla="*/ 2785883 w 5572161"/>
              <a:gd name="T5" fmla="*/ 785757 h 785817"/>
              <a:gd name="T6" fmla="*/ 0 w 5572161"/>
              <a:gd name="T7" fmla="*/ 392884 h 785817"/>
              <a:gd name="T8" fmla="*/ 2785451 w 5572161"/>
              <a:gd name="T9" fmla="*/ 0 h 785817"/>
              <a:gd name="T10" fmla="*/ 5570901 w 5572161"/>
              <a:gd name="T11" fmla="*/ 392835 h 785817"/>
              <a:gd name="T12" fmla="*/ 2785451 w 5572161"/>
              <a:gd name="T13" fmla="*/ 785637 h 785817"/>
              <a:gd name="T14" fmla="*/ 0 w 5572161"/>
              <a:gd name="T15" fmla="*/ 392835 h 78581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8361 w 5572161"/>
              <a:gd name="T25" fmla="*/ 38361 h 785817"/>
              <a:gd name="T26" fmla="*/ 5533801 w 5572161"/>
              <a:gd name="T27" fmla="*/ 747457 h 7858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72161" h="785817">
                <a:moveTo>
                  <a:pt x="130969" y="0"/>
                </a:moveTo>
                <a:lnTo>
                  <a:pt x="130968" y="0"/>
                </a:lnTo>
                <a:cubicBezTo>
                  <a:pt x="58636" y="0"/>
                  <a:pt x="0" y="58636"/>
                  <a:pt x="0" y="130968"/>
                </a:cubicBezTo>
                <a:lnTo>
                  <a:pt x="0" y="654848"/>
                </a:lnTo>
                <a:cubicBezTo>
                  <a:pt x="0" y="727180"/>
                  <a:pt x="58636" y="785816"/>
                  <a:pt x="130968" y="785817"/>
                </a:cubicBezTo>
                <a:lnTo>
                  <a:pt x="5441194" y="785817"/>
                </a:lnTo>
                <a:cubicBezTo>
                  <a:pt x="5513526" y="785816"/>
                  <a:pt x="5572162" y="727180"/>
                  <a:pt x="5572162" y="654848"/>
                </a:cubicBezTo>
                <a:lnTo>
                  <a:pt x="5572162" y="130969"/>
                </a:lnTo>
                <a:cubicBezTo>
                  <a:pt x="5572162" y="58636"/>
                  <a:pt x="5513526" y="0"/>
                  <a:pt x="544119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algn="ctr" eaLnBrk="1" hangingPunct="1">
              <a:defRPr/>
            </a:pPr>
            <a:endParaRPr lang="ru-RU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Скругленный прямоугольник 6"/>
          <p:cNvSpPr>
            <a:spLocks noChangeArrowheads="1"/>
          </p:cNvSpPr>
          <p:nvPr/>
        </p:nvSpPr>
        <p:spPr bwMode="auto">
          <a:xfrm>
            <a:off x="2071688" y="2214563"/>
            <a:ext cx="5000625" cy="642937"/>
          </a:xfrm>
          <a:custGeom>
            <a:avLst/>
            <a:gdLst>
              <a:gd name="T0" fmla="*/ 2500133 w 5000661"/>
              <a:gd name="T1" fmla="*/ 0 h 642942"/>
              <a:gd name="T2" fmla="*/ 5000265 w 5000661"/>
              <a:gd name="T3" fmla="*/ 321451 h 642942"/>
              <a:gd name="T4" fmla="*/ 2500133 w 5000661"/>
              <a:gd name="T5" fmla="*/ 642902 h 642942"/>
              <a:gd name="T6" fmla="*/ 0 w 5000661"/>
              <a:gd name="T7" fmla="*/ 321451 h 642942"/>
              <a:gd name="T8" fmla="*/ 2499701 w 5000661"/>
              <a:gd name="T9" fmla="*/ 0 h 642942"/>
              <a:gd name="T10" fmla="*/ 4999401 w 5000661"/>
              <a:gd name="T11" fmla="*/ 321403 h 642942"/>
              <a:gd name="T12" fmla="*/ 2499701 w 5000661"/>
              <a:gd name="T13" fmla="*/ 642793 h 642942"/>
              <a:gd name="T14" fmla="*/ 0 w 5000661"/>
              <a:gd name="T15" fmla="*/ 321403 h 64294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1386 w 5000661"/>
              <a:gd name="T25" fmla="*/ 31386 h 642942"/>
              <a:gd name="T26" fmla="*/ 4969273 w 5000661"/>
              <a:gd name="T27" fmla="*/ 611556 h 6429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00661" h="642942">
                <a:moveTo>
                  <a:pt x="107157" y="0"/>
                </a:moveTo>
                <a:lnTo>
                  <a:pt x="107156" y="0"/>
                </a:lnTo>
                <a:cubicBezTo>
                  <a:pt x="47975" y="0"/>
                  <a:pt x="0" y="47975"/>
                  <a:pt x="0" y="107156"/>
                </a:cubicBezTo>
                <a:lnTo>
                  <a:pt x="0" y="535785"/>
                </a:lnTo>
                <a:cubicBezTo>
                  <a:pt x="0" y="594966"/>
                  <a:pt x="47975" y="642941"/>
                  <a:pt x="107156" y="642942"/>
                </a:cubicBezTo>
                <a:lnTo>
                  <a:pt x="4893506" y="642942"/>
                </a:lnTo>
                <a:cubicBezTo>
                  <a:pt x="4952686" y="642941"/>
                  <a:pt x="5000662" y="594966"/>
                  <a:pt x="5000662" y="535785"/>
                </a:cubicBezTo>
                <a:lnTo>
                  <a:pt x="5000662" y="107157"/>
                </a:lnTo>
                <a:cubicBezTo>
                  <a:pt x="5000662" y="47975"/>
                  <a:pt x="4952686" y="0"/>
                  <a:pt x="4893506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о бюджетном процессе в </a:t>
            </a:r>
            <a:r>
              <a:rPr lang="ru-RU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Гаринском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городском округе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Скругленный прямоугольник 7"/>
          <p:cNvSpPr>
            <a:spLocks noChangeArrowheads="1"/>
          </p:cNvSpPr>
          <p:nvPr/>
        </p:nvSpPr>
        <p:spPr bwMode="auto">
          <a:xfrm>
            <a:off x="2643188" y="3143250"/>
            <a:ext cx="4071937" cy="642938"/>
          </a:xfrm>
          <a:custGeom>
            <a:avLst/>
            <a:gdLst>
              <a:gd name="T0" fmla="*/ 2035816 w 4071969"/>
              <a:gd name="T1" fmla="*/ 0 h 642942"/>
              <a:gd name="T2" fmla="*/ 4071613 w 4071969"/>
              <a:gd name="T3" fmla="*/ 321446 h 642942"/>
              <a:gd name="T4" fmla="*/ 2035816 w 4071969"/>
              <a:gd name="T5" fmla="*/ 642882 h 642942"/>
              <a:gd name="T6" fmla="*/ 0 w 4071969"/>
              <a:gd name="T7" fmla="*/ 321446 h 642942"/>
              <a:gd name="T8" fmla="*/ 2035456 w 4071969"/>
              <a:gd name="T9" fmla="*/ 0 h 642942"/>
              <a:gd name="T10" fmla="*/ 4070845 w 4071969"/>
              <a:gd name="T11" fmla="*/ 321398 h 642942"/>
              <a:gd name="T12" fmla="*/ 2035456 w 4071969"/>
              <a:gd name="T13" fmla="*/ 642762 h 642942"/>
              <a:gd name="T14" fmla="*/ 0 w 4071969"/>
              <a:gd name="T15" fmla="*/ 321398 h 64294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1386 w 4071969"/>
              <a:gd name="T25" fmla="*/ 31386 h 642942"/>
              <a:gd name="T26" fmla="*/ 4040583 w 4071969"/>
              <a:gd name="T27" fmla="*/ 611557 h 6429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1969" h="642942">
                <a:moveTo>
                  <a:pt x="107157" y="0"/>
                </a:moveTo>
                <a:lnTo>
                  <a:pt x="107156" y="0"/>
                </a:lnTo>
                <a:cubicBezTo>
                  <a:pt x="47975" y="0"/>
                  <a:pt x="0" y="47975"/>
                  <a:pt x="0" y="107156"/>
                </a:cubicBezTo>
                <a:lnTo>
                  <a:pt x="0" y="535785"/>
                </a:lnTo>
                <a:cubicBezTo>
                  <a:pt x="0" y="594966"/>
                  <a:pt x="47975" y="642941"/>
                  <a:pt x="107156" y="642942"/>
                </a:cubicBezTo>
                <a:lnTo>
                  <a:pt x="3964813" y="642942"/>
                </a:lnTo>
                <a:cubicBezTo>
                  <a:pt x="4023993" y="642941"/>
                  <a:pt x="4071969" y="594966"/>
                  <a:pt x="4071969" y="535785"/>
                </a:cubicBezTo>
                <a:lnTo>
                  <a:pt x="4071969" y="107157"/>
                </a:lnTo>
                <a:cubicBezTo>
                  <a:pt x="4071969" y="47975"/>
                  <a:pt x="4023993" y="0"/>
                  <a:pt x="396481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Иные муниципальные правовые акты</a:t>
            </a:r>
          </a:p>
        </p:txBody>
      </p:sp>
      <p:sp>
        <p:nvSpPr>
          <p:cNvPr id="48134" name="Овал 8"/>
          <p:cNvSpPr>
            <a:spLocks noChangeArrowheads="1"/>
          </p:cNvSpPr>
          <p:nvPr/>
        </p:nvSpPr>
        <p:spPr bwMode="auto">
          <a:xfrm>
            <a:off x="1714500" y="4071938"/>
            <a:ext cx="5929313" cy="1571625"/>
          </a:xfrm>
          <a:custGeom>
            <a:avLst/>
            <a:gdLst>
              <a:gd name="T0" fmla="*/ 3928803 w 7858179"/>
              <a:gd name="T1" fmla="*/ 0 h 1428759"/>
              <a:gd name="T2" fmla="*/ 7857605 w 7858179"/>
              <a:gd name="T3" fmla="*/ 2038068 h 1428759"/>
              <a:gd name="T4" fmla="*/ 3928803 w 7858179"/>
              <a:gd name="T5" fmla="*/ 4076130 h 1428759"/>
              <a:gd name="T6" fmla="*/ 0 w 7858179"/>
              <a:gd name="T7" fmla="*/ 2038068 h 1428759"/>
              <a:gd name="T8" fmla="*/ 3928493 w 7858179"/>
              <a:gd name="T9" fmla="*/ 0 h 1428759"/>
              <a:gd name="T10" fmla="*/ 7856981 w 7858179"/>
              <a:gd name="T11" fmla="*/ 2037940 h 1428759"/>
              <a:gd name="T12" fmla="*/ 3928493 w 7858179"/>
              <a:gd name="T13" fmla="*/ 4075848 h 1428759"/>
              <a:gd name="T14" fmla="*/ 0 w 7858179"/>
              <a:gd name="T15" fmla="*/ 2037940 h 1428759"/>
              <a:gd name="T16" fmla="*/ 1150643 w 7858179"/>
              <a:gd name="T17" fmla="*/ 596906 h 1428759"/>
              <a:gd name="T18" fmla="*/ 1150643 w 7858179"/>
              <a:gd name="T19" fmla="*/ 3478939 h 1428759"/>
              <a:gd name="T20" fmla="*/ 6706361 w 7858179"/>
              <a:gd name="T21" fmla="*/ 3478939 h 1428759"/>
              <a:gd name="T22" fmla="*/ 6706361 w 7858179"/>
              <a:gd name="T23" fmla="*/ 596906 h 142875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17694720 60000 65536"/>
              <a:gd name="T33" fmla="*/ 5898240 60000 65536"/>
              <a:gd name="T34" fmla="*/ 5898240 60000 65536"/>
              <a:gd name="T35" fmla="*/ 17694720 60000 65536"/>
              <a:gd name="T36" fmla="*/ 1150827 w 7858179"/>
              <a:gd name="T37" fmla="*/ 209237 h 1428759"/>
              <a:gd name="T38" fmla="*/ 6707375 w 7858179"/>
              <a:gd name="T39" fmla="*/ 1219522 h 1428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58179" h="1428759">
                <a:moveTo>
                  <a:pt x="0" y="714380"/>
                </a:moveTo>
                <a:lnTo>
                  <a:pt x="0" y="714380"/>
                </a:lnTo>
                <a:cubicBezTo>
                  <a:pt x="15" y="319840"/>
                  <a:pt x="1759124" y="4"/>
                  <a:pt x="3929091" y="5"/>
                </a:cubicBezTo>
                <a:cubicBezTo>
                  <a:pt x="3929091" y="5"/>
                  <a:pt x="3929091" y="5"/>
                  <a:pt x="3929091" y="5"/>
                </a:cubicBezTo>
                <a:cubicBezTo>
                  <a:pt x="6099066" y="5"/>
                  <a:pt x="7858182" y="319843"/>
                  <a:pt x="7858182" y="714385"/>
                </a:cubicBezTo>
                <a:cubicBezTo>
                  <a:pt x="7858182" y="714387"/>
                  <a:pt x="7858178" y="714389"/>
                  <a:pt x="7858178" y="714391"/>
                </a:cubicBezTo>
                <a:lnTo>
                  <a:pt x="7858182" y="714392"/>
                </a:lnTo>
                <a:cubicBezTo>
                  <a:pt x="7858182" y="1108933"/>
                  <a:pt x="6099066" y="1428771"/>
                  <a:pt x="3929091" y="1428772"/>
                </a:cubicBezTo>
                <a:cubicBezTo>
                  <a:pt x="1759113" y="1428772"/>
                  <a:pt x="0" y="1108933"/>
                  <a:pt x="0" y="714392"/>
                </a:cubicBezTo>
                <a:cubicBezTo>
                  <a:pt x="-1" y="714390"/>
                  <a:pt x="0" y="714388"/>
                  <a:pt x="0" y="714387"/>
                </a:cubicBezTo>
                <a:close/>
              </a:path>
            </a:pathLst>
          </a:custGeom>
          <a:solidFill>
            <a:schemeClr val="accent4">
              <a:alpha val="87842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Стрелка влево 9"/>
          <p:cNvSpPr/>
          <p:nvPr/>
        </p:nvSpPr>
        <p:spPr>
          <a:xfrm rot="16200004">
            <a:off x="3893345" y="3821906"/>
            <a:ext cx="1071562" cy="357187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chemeClr val="accent5">
              <a:alpha val="67000"/>
            </a:schemeClr>
          </a:solidFill>
          <a:ln>
            <a:noFill/>
            <a:prstDash val="solid"/>
          </a:ln>
          <a:effectLst>
            <a:outerShdw dist="50804" dir="5400000" algn="tl">
              <a:srgbClr val="4E3B30">
                <a:alpha val="60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>
              <a:solidFill>
                <a:srgbClr val="FFFFFF"/>
              </a:solidFill>
              <a:latin typeface="Times New Roman" pitchFamily="18"/>
              <a:cs typeface="+mn-cs"/>
            </a:endParaRPr>
          </a:p>
        </p:txBody>
      </p:sp>
      <p:sp>
        <p:nvSpPr>
          <p:cNvPr id="62472" name="Прямоугольник 10"/>
          <p:cNvSpPr>
            <a:spLocks noChangeArrowheads="1"/>
          </p:cNvSpPr>
          <p:nvPr/>
        </p:nvSpPr>
        <p:spPr bwMode="auto">
          <a:xfrm>
            <a:off x="1000125" y="4286250"/>
            <a:ext cx="7429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altLang="ru-RU" sz="2000" b="1" dirty="0" err="1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2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2024год и плановый период 2025 и 2026годов</a:t>
            </a:r>
          </a:p>
          <a:p>
            <a:pPr algn="ctr" eaLnBrk="1" hangingPunct="1"/>
            <a:endParaRPr lang="ru-RU" altLang="ru-RU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48137" name="Скругленный прямоугольник 13"/>
          <p:cNvSpPr>
            <a:spLocks noChangeArrowheads="1"/>
          </p:cNvSpPr>
          <p:nvPr/>
        </p:nvSpPr>
        <p:spPr bwMode="auto">
          <a:xfrm>
            <a:off x="1428750" y="6143625"/>
            <a:ext cx="6357938" cy="714375"/>
          </a:xfrm>
          <a:custGeom>
            <a:avLst/>
            <a:gdLst>
              <a:gd name="T0" fmla="*/ 2035821 w 4071969"/>
              <a:gd name="T1" fmla="*/ 0 h 714384"/>
              <a:gd name="T2" fmla="*/ 4071642 w 4071969"/>
              <a:gd name="T3" fmla="*/ 357148 h 714384"/>
              <a:gd name="T4" fmla="*/ 2035821 w 4071969"/>
              <a:gd name="T5" fmla="*/ 714285 h 714384"/>
              <a:gd name="T6" fmla="*/ 0 w 4071969"/>
              <a:gd name="T7" fmla="*/ 357148 h 714384"/>
              <a:gd name="T8" fmla="*/ 2035641 w 4071969"/>
              <a:gd name="T9" fmla="*/ 0 h 714384"/>
              <a:gd name="T10" fmla="*/ 4071258 w 4071969"/>
              <a:gd name="T11" fmla="*/ 357102 h 714384"/>
              <a:gd name="T12" fmla="*/ 2035641 w 4071969"/>
              <a:gd name="T13" fmla="*/ 714182 h 714384"/>
              <a:gd name="T14" fmla="*/ 0 w 4071969"/>
              <a:gd name="T15" fmla="*/ 357102 h 7143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4874 w 4071969"/>
              <a:gd name="T25" fmla="*/ 34874 h 714384"/>
              <a:gd name="T26" fmla="*/ 4037095 w 4071969"/>
              <a:gd name="T27" fmla="*/ 679510 h 714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1969" h="714384">
                <a:moveTo>
                  <a:pt x="119064" y="0"/>
                </a:moveTo>
                <a:lnTo>
                  <a:pt x="119063" y="0"/>
                </a:lnTo>
                <a:cubicBezTo>
                  <a:pt x="53306" y="0"/>
                  <a:pt x="0" y="53306"/>
                  <a:pt x="0" y="119063"/>
                </a:cubicBezTo>
                <a:lnTo>
                  <a:pt x="0" y="595320"/>
                </a:lnTo>
                <a:cubicBezTo>
                  <a:pt x="0" y="661077"/>
                  <a:pt x="53306" y="714383"/>
                  <a:pt x="119063" y="714384"/>
                </a:cubicBezTo>
                <a:lnTo>
                  <a:pt x="3952905" y="714384"/>
                </a:lnTo>
                <a:cubicBezTo>
                  <a:pt x="4018663" y="714383"/>
                  <a:pt x="4071969" y="661077"/>
                  <a:pt x="4071969" y="595320"/>
                </a:cubicBezTo>
                <a:lnTo>
                  <a:pt x="4071969" y="119064"/>
                </a:lnTo>
                <a:cubicBezTo>
                  <a:pt x="4071969" y="53306"/>
                  <a:pt x="4018663" y="0"/>
                  <a:pt x="3952905" y="0"/>
                </a:cubicBezTo>
                <a:close/>
              </a:path>
            </a:pathLst>
          </a:custGeom>
          <a:solidFill>
            <a:schemeClr val="accent4">
              <a:alpha val="87842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Представлен в Думу </a:t>
            </a:r>
            <a:r>
              <a:rPr lang="ru-RU" dirty="0" err="1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городского округа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(на бумажном носителе и в электронном виде)</a:t>
            </a:r>
          </a:p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62474" name="Прямоугольник 14"/>
          <p:cNvSpPr>
            <a:spLocks noChangeArrowheads="1"/>
          </p:cNvSpPr>
          <p:nvPr/>
        </p:nvSpPr>
        <p:spPr bwMode="auto">
          <a:xfrm>
            <a:off x="142875" y="6000750"/>
            <a:ext cx="8858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5" name="Прямоугольник 16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b="1">
                <a:solidFill>
                  <a:srgbClr val="40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проекта бюджета Гаринского городского округа на 2024 год и плановый период</a:t>
            </a:r>
          </a:p>
          <a:p>
            <a:pPr algn="ctr" eaLnBrk="1" hangingPunct="1"/>
            <a:r>
              <a:rPr lang="ru-RU" altLang="ru-RU" sz="2800" b="1">
                <a:solidFill>
                  <a:srgbClr val="40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74740"/>
              </p:ext>
            </p:extLst>
          </p:nvPr>
        </p:nvGraphicFramePr>
        <p:xfrm>
          <a:off x="755576" y="1384299"/>
          <a:ext cx="7477125" cy="29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1" name="Прямоугольник 18"/>
          <p:cNvSpPr>
            <a:spLocks noChangeArrowheads="1"/>
          </p:cNvSpPr>
          <p:nvPr/>
        </p:nvSpPr>
        <p:spPr bwMode="auto">
          <a:xfrm>
            <a:off x="0" y="4221163"/>
            <a:ext cx="3500438" cy="2636837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/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выпуска и размещения видео-аудио роликов и печатной продукции по вопросам профилактики терроризма</a:t>
            </a:r>
          </a:p>
          <a:p>
            <a:pPr algn="just" eaLnBrk="1" hangingPunct="1"/>
            <a:endParaRPr lang="ru-RU" altLang="ru-RU" sz="1000" dirty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4"/>
          <p:cNvSpPr/>
          <p:nvPr/>
        </p:nvSpPr>
        <p:spPr>
          <a:xfrm>
            <a:off x="5929313" y="4857750"/>
            <a:ext cx="3214687" cy="2000250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  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выявление и устранение причин и условий, способствующих возникновению и распространению терроризма на территории </a:t>
            </a:r>
            <a:r>
              <a:rPr lang="ru-RU" sz="12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789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«Профилактика терроризма, а также минимизация и (или) ликвидация последствий его проявлений в Гаринском городском округе на 2023-2028 годы»</a:t>
            </a: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428625" y="571500"/>
            <a:ext cx="77152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политики в области профилактики терроризма, а также защита личности, общества и государства от террористических актов и иных проявлений терроризма в Гаринском городском округе.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8"/>
          <p:cNvSpPr/>
          <p:nvPr/>
        </p:nvSpPr>
        <p:spPr>
          <a:xfrm>
            <a:off x="357188" y="928688"/>
            <a:ext cx="8429625" cy="2762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Подпрограммы муниципальной программы отсутствуют</a:t>
            </a:r>
            <a:endParaRPr lang="ru-RU" sz="10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7898" name="Рисунок 12" descr="untitled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600450"/>
            <a:ext cx="2800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9" descr="_1_~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003800"/>
            <a:ext cx="2260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43279"/>
              </p:ext>
            </p:extLst>
          </p:nvPr>
        </p:nvGraphicFramePr>
        <p:xfrm>
          <a:off x="1259632" y="2060518"/>
          <a:ext cx="7477125" cy="170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971" name="Прямоугольник 18"/>
          <p:cNvSpPr>
            <a:spLocks noChangeArrowheads="1"/>
          </p:cNvSpPr>
          <p:nvPr/>
        </p:nvSpPr>
        <p:spPr bwMode="auto">
          <a:xfrm>
            <a:off x="0" y="3573016"/>
            <a:ext cx="4427984" cy="3456434"/>
          </a:xfrm>
          <a:prstGeom prst="rect">
            <a:avLst/>
          </a:prstGeom>
          <a:solidFill>
            <a:srgbClr val="95D054">
              <a:alpha val="61960"/>
            </a:srgb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000" b="1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программы предусмотрены расходы на:</a:t>
            </a:r>
          </a:p>
          <a:p>
            <a:pPr algn="just" eaLnBrk="1" hangingPunct="1">
              <a:buSzPct val="100000"/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гранта в форме субсидии на реализацию мероприятий по размещению информации о деятельности ОМС</a:t>
            </a:r>
          </a:p>
          <a:p>
            <a:pPr algn="just" eaLnBrk="1" hangingPunct="1">
              <a:buSzPct val="100000"/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официального сайта администрации </a:t>
            </a:r>
            <a:r>
              <a:rPr lang="ru-RU" altLang="ru-RU" sz="1000" dirty="0" err="1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just" eaLnBrk="1" hangingPunct="1"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-осуществление государственного полномочия Свердловской области по предоставлению отдельным категориям граждан компенсаций расходов на оплату ЖКУ</a:t>
            </a:r>
          </a:p>
          <a:p>
            <a:pPr algn="just" eaLnBrk="1" hangingPunct="1"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-ремонт, ограждение и санитарное содержание кладбищ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направленные на обслуживание и списание объектов муниципального казенного имущества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на возмещение затрат в области речного транспорта в навигационный и межнавигационный периоды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учета, на территории, где отсутствуют военкоматы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работы </a:t>
            </a:r>
            <a:r>
              <a:rPr lang="ru-RU" altLang="ru-RU" sz="1000" dirty="0" err="1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дизельэлектростанции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труднодоступных населенных пунктах</a:t>
            </a:r>
            <a:r>
              <a:rPr lang="ru-RU" altLang="ru-RU" sz="1000" dirty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eaLnBrk="1" hangingPunct="1">
              <a:buFontTx/>
              <a:buChar char="-"/>
              <a:defRPr/>
            </a:pPr>
            <a:r>
              <a:rPr lang="ru-RU" altLang="ru-RU" sz="1000" dirty="0" smtClean="0">
                <a:solidFill>
                  <a:srgbClr val="3B2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-комплексное развитие сельских территорий (обеспечения подключения к высокоскоростной сети « Интернет»</a:t>
            </a:r>
          </a:p>
          <a:p>
            <a:pPr algn="just" eaLnBrk="1" hangingPunct="1">
              <a:defRPr/>
            </a:pPr>
            <a:endParaRPr lang="ru-RU" altLang="ru-RU" sz="1000" dirty="0" smtClean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  <a:buFontTx/>
              <a:buChar char="-"/>
              <a:defRPr/>
            </a:pPr>
            <a:endParaRPr lang="ru-RU" altLang="ru-RU" sz="1000" dirty="0" smtClean="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>
              <a:solidFill>
                <a:srgbClr val="624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4"/>
          <p:cNvSpPr/>
          <p:nvPr/>
        </p:nvSpPr>
        <p:spPr>
          <a:xfrm>
            <a:off x="6660232" y="3717032"/>
            <a:ext cx="2483768" cy="3140968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 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обеспечение сбалансированного, динамичного социально-экономического развития </a:t>
            </a:r>
            <a:r>
              <a:rPr lang="ru-RU" sz="12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2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891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>
            <a:lum bright="14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9DA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Гаринского городского округа до  2028 года»</a:t>
            </a:r>
          </a:p>
        </p:txBody>
      </p:sp>
      <p:sp>
        <p:nvSpPr>
          <p:cNvPr id="38920" name="Rectangle 1"/>
          <p:cNvSpPr>
            <a:spLocks noChangeArrowheads="1"/>
          </p:cNvSpPr>
          <p:nvPr/>
        </p:nvSpPr>
        <p:spPr bwMode="auto">
          <a:xfrm>
            <a:off x="428625" y="571500"/>
            <a:ext cx="77152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altLang="ru-RU" sz="1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сбалансированного, динамичного социально-экономического развития  Гаринского городского округа.</a:t>
            </a:r>
            <a:endParaRPr lang="ru-RU" altLang="ru-RU" sz="1000">
              <a:solidFill>
                <a:srgbClr val="3B2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8"/>
          <p:cNvSpPr/>
          <p:nvPr/>
        </p:nvSpPr>
        <p:spPr>
          <a:xfrm>
            <a:off x="357188" y="928688"/>
            <a:ext cx="8429625" cy="18161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Подпрограммы муниципальной 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«Совершенствование социально-экономической политики на территории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«Информационное общество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«Социальная поддержка отдельных категорий граждан»;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«Организация похоронного дела в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Гаринском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городском округе»;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«Управление муниципальным имуществом»;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реализации муниципальной программы «Развитие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 до 2028 года»;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транспортного обслуживания в труднодоступные населенные пункты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«Обеспечение первичного воинского учета, на территории, где отсутствуют военные комиссариаты»;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«Комплексное развитие сельских территорий </a:t>
            </a:r>
            <a:r>
              <a:rPr lang="ru-RU" sz="1000" kern="0" dirty="0" err="1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городского округа»;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«Оказание поддержки социально-ориентированным некоммерческим организациям».  </a:t>
            </a:r>
          </a:p>
        </p:txBody>
      </p:sp>
      <p:pic>
        <p:nvPicPr>
          <p:cNvPr id="3892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3975"/>
            <a:ext cx="2016794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016224"/>
          </a:xfrm>
        </p:spPr>
        <p:txBody>
          <a:bodyPr/>
          <a:lstStyle/>
          <a:p>
            <a:pPr algn="ctr"/>
            <a:r>
              <a:rPr lang="ru-RU" dirty="0" smtClean="0"/>
              <a:t>На 2024 год и плановый   период 2025-2026 годы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996952"/>
            <a:ext cx="7772400" cy="2664296"/>
          </a:xfrm>
        </p:spPr>
        <p:txBody>
          <a:bodyPr/>
          <a:lstStyle/>
          <a:p>
            <a:pPr algn="ctr"/>
            <a:r>
              <a:rPr lang="ru-RU" dirty="0" smtClean="0"/>
              <a:t>Муниципальный долг не планируется</a:t>
            </a:r>
          </a:p>
          <a:p>
            <a:pPr algn="ctr"/>
            <a:r>
              <a:rPr lang="ru-RU" dirty="0" smtClean="0"/>
              <a:t>Муниципальные гарантии и муниципальные заимствования не предусматриваются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8051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0063" y="142875"/>
            <a:ext cx="8143875" cy="1285875"/>
          </a:xfrm>
          <a:solidFill>
            <a:srgbClr val="FCFBF9"/>
          </a:solidFill>
          <a:ln w="9528">
            <a:solidFill>
              <a:srgbClr val="17375E"/>
            </a:solidFill>
          </a:ln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i="1" dirty="0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Контактная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400" i="1" dirty="0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информация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</a:b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о </a:t>
            </a:r>
            <a:r>
              <a:rPr sz="2400" i="1" dirty="0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Финансовом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400" i="1" dirty="0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управлении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400" i="1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Администрации</a:t>
            </a:r>
            <a:r>
              <a:rPr sz="2400" i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                                    </a:t>
            </a:r>
            <a:r>
              <a:rPr sz="2400" i="1" smtClean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Гаринского городского </a:t>
            </a:r>
            <a:r>
              <a:rPr sz="2400" i="1" err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округа</a:t>
            </a:r>
            <a:r>
              <a:rPr sz="2400" i="1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endParaRPr sz="2400" i="1" dirty="0">
              <a:solidFill>
                <a:srgbClr val="E46C0A"/>
              </a:solidFill>
              <a:latin typeface="Times New Roman" pitchFamily="18"/>
              <a:cs typeface="Times New Roman" pitchFamily="18"/>
            </a:endParaRPr>
          </a:p>
        </p:txBody>
      </p:sp>
      <p:grpSp>
        <p:nvGrpSpPr>
          <p:cNvPr id="82947" name="Содержимое 3"/>
          <p:cNvGrpSpPr>
            <a:grpSpLocks/>
          </p:cNvGrpSpPr>
          <p:nvPr/>
        </p:nvGrpSpPr>
        <p:grpSpPr bwMode="auto">
          <a:xfrm>
            <a:off x="0" y="1787524"/>
            <a:ext cx="8858250" cy="4784725"/>
            <a:chOff x="0" y="1787510"/>
            <a:chExt cx="8858277" cy="4784739"/>
          </a:xfrm>
        </p:grpSpPr>
        <p:sp>
          <p:nvSpPr>
            <p:cNvPr id="4" name="Полилиния 3"/>
            <p:cNvSpPr/>
            <p:nvPr/>
          </p:nvSpPr>
          <p:spPr>
            <a:xfrm>
              <a:off x="0" y="1787510"/>
              <a:ext cx="8786840" cy="1168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168554"/>
                <a:gd name="f8" fmla="val 116855"/>
                <a:gd name="f9" fmla="val 85863"/>
                <a:gd name="f10" fmla="val 12312"/>
                <a:gd name="f11" fmla="val 56141"/>
                <a:gd name="f12" fmla="val 34226"/>
                <a:gd name="f13" fmla="val 12311"/>
                <a:gd name="f14" fmla="val 8027043"/>
                <a:gd name="f15" fmla="val 8058035"/>
                <a:gd name="f16" fmla="val 8087757"/>
                <a:gd name="f17" fmla="val 8109672"/>
                <a:gd name="f18" fmla="val 8131587"/>
                <a:gd name="f19" fmla="val 1051699"/>
                <a:gd name="f20" fmla="val 1082691"/>
                <a:gd name="f21" fmla="val 1112413"/>
                <a:gd name="f22" fmla="val 1134328"/>
                <a:gd name="f23" fmla="val 1156243"/>
                <a:gd name="f24" fmla="val 1156242"/>
                <a:gd name="f25" fmla="+- 0 0 -90"/>
                <a:gd name="f26" fmla="*/ f3 1 8143898"/>
                <a:gd name="f27" fmla="*/ f4 1 1168554"/>
                <a:gd name="f28" fmla="+- f7 0 f5"/>
                <a:gd name="f29" fmla="+- f6 0 f5"/>
                <a:gd name="f30" fmla="*/ f25 f0 1"/>
                <a:gd name="f31" fmla="*/ f29 1 8143898"/>
                <a:gd name="f32" fmla="*/ f28 1 1168554"/>
                <a:gd name="f33" fmla="*/ 0 f29 1"/>
                <a:gd name="f34" fmla="*/ 116855 f28 1"/>
                <a:gd name="f35" fmla="*/ 34226 f29 1"/>
                <a:gd name="f36" fmla="*/ 34226 f28 1"/>
                <a:gd name="f37" fmla="*/ 116855 f29 1"/>
                <a:gd name="f38" fmla="*/ 0 f28 1"/>
                <a:gd name="f39" fmla="*/ 8027043 f29 1"/>
                <a:gd name="f40" fmla="*/ 8109672 f29 1"/>
                <a:gd name="f41" fmla="*/ 8143898 f29 1"/>
                <a:gd name="f42" fmla="*/ 1051699 f28 1"/>
                <a:gd name="f43" fmla="*/ 1134328 f28 1"/>
                <a:gd name="f44" fmla="*/ 1168554 f28 1"/>
                <a:gd name="f45" fmla="*/ f30 1 f2"/>
                <a:gd name="f46" fmla="*/ f33 1 8143898"/>
                <a:gd name="f47" fmla="*/ f34 1 1168554"/>
                <a:gd name="f48" fmla="*/ f35 1 8143898"/>
                <a:gd name="f49" fmla="*/ f36 1 1168554"/>
                <a:gd name="f50" fmla="*/ f37 1 8143898"/>
                <a:gd name="f51" fmla="*/ f38 1 1168554"/>
                <a:gd name="f52" fmla="*/ f39 1 8143898"/>
                <a:gd name="f53" fmla="*/ f40 1 8143898"/>
                <a:gd name="f54" fmla="*/ f41 1 8143898"/>
                <a:gd name="f55" fmla="*/ f42 1 1168554"/>
                <a:gd name="f56" fmla="*/ f43 1 1168554"/>
                <a:gd name="f57" fmla="*/ f44 1 1168554"/>
                <a:gd name="f58" fmla="*/ f5 1 f31"/>
                <a:gd name="f59" fmla="*/ f6 1 f31"/>
                <a:gd name="f60" fmla="*/ f5 1 f32"/>
                <a:gd name="f61" fmla="*/ f7 1 f32"/>
                <a:gd name="f62" fmla="+- f45 0 f1"/>
                <a:gd name="f63" fmla="*/ f46 1 f31"/>
                <a:gd name="f64" fmla="*/ f47 1 f32"/>
                <a:gd name="f65" fmla="*/ f48 1 f31"/>
                <a:gd name="f66" fmla="*/ f49 1 f32"/>
                <a:gd name="f67" fmla="*/ f50 1 f31"/>
                <a:gd name="f68" fmla="*/ f51 1 f32"/>
                <a:gd name="f69" fmla="*/ f52 1 f31"/>
                <a:gd name="f70" fmla="*/ f53 1 f31"/>
                <a:gd name="f71" fmla="*/ f54 1 f31"/>
                <a:gd name="f72" fmla="*/ f55 1 f32"/>
                <a:gd name="f73" fmla="*/ f56 1 f32"/>
                <a:gd name="f74" fmla="*/ f57 1 f32"/>
                <a:gd name="f75" fmla="*/ f58 f26 1"/>
                <a:gd name="f76" fmla="*/ f59 f26 1"/>
                <a:gd name="f77" fmla="*/ f61 f27 1"/>
                <a:gd name="f78" fmla="*/ f60 f27 1"/>
                <a:gd name="f79" fmla="*/ f63 f26 1"/>
                <a:gd name="f80" fmla="*/ f64 f27 1"/>
                <a:gd name="f81" fmla="*/ f65 f26 1"/>
                <a:gd name="f82" fmla="*/ f66 f27 1"/>
                <a:gd name="f83" fmla="*/ f67 f26 1"/>
                <a:gd name="f84" fmla="*/ f68 f27 1"/>
                <a:gd name="f85" fmla="*/ f69 f26 1"/>
                <a:gd name="f86" fmla="*/ f70 f26 1"/>
                <a:gd name="f87" fmla="*/ f71 f26 1"/>
                <a:gd name="f88" fmla="*/ f72 f27 1"/>
                <a:gd name="f89" fmla="*/ f73 f27 1"/>
                <a:gd name="f90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79" y="f80"/>
                </a:cxn>
                <a:cxn ang="f62">
                  <a:pos x="f81" y="f82"/>
                </a:cxn>
                <a:cxn ang="f62">
                  <a:pos x="f83" y="f84"/>
                </a:cxn>
                <a:cxn ang="f62">
                  <a:pos x="f85" y="f84"/>
                </a:cxn>
                <a:cxn ang="f62">
                  <a:pos x="f86" y="f82"/>
                </a:cxn>
                <a:cxn ang="f62">
                  <a:pos x="f87" y="f80"/>
                </a:cxn>
                <a:cxn ang="f62">
                  <a:pos x="f87" y="f88"/>
                </a:cxn>
                <a:cxn ang="f62">
                  <a:pos x="f86" y="f89"/>
                </a:cxn>
                <a:cxn ang="f62">
                  <a:pos x="f85" y="f90"/>
                </a:cxn>
                <a:cxn ang="f62">
                  <a:pos x="f83" y="f90"/>
                </a:cxn>
                <a:cxn ang="f62">
                  <a:pos x="f81" y="f89"/>
                </a:cxn>
                <a:cxn ang="f62">
                  <a:pos x="f79" y="f88"/>
                </a:cxn>
                <a:cxn ang="f62">
                  <a:pos x="f79" y="f80"/>
                </a:cxn>
              </a:cxnLst>
              <a:rect l="f75" t="f78" r="f76" b="f77"/>
              <a:pathLst>
                <a:path w="8143898" h="1168554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16" y="f23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3" y="f21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algn="r"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Разработчиком презентации «Бюджет для граждан»</a:t>
              </a:r>
            </a:p>
            <a:p>
              <a:pPr algn="r"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является Финансовое управление Администрации</a:t>
              </a:r>
            </a:p>
            <a:p>
              <a:pPr algn="r"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kern="0" dirty="0" err="1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Гаринского</a:t>
              </a:r>
              <a:r>
                <a:rPr lang="ru-RU" sz="1600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городского округа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0" y="3117839"/>
              <a:ext cx="8858277" cy="76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770115"/>
                <a:gd name="f8" fmla="val 77012"/>
                <a:gd name="f9" fmla="val 56587"/>
                <a:gd name="f10" fmla="val 8114"/>
                <a:gd name="f11" fmla="val 36999"/>
                <a:gd name="f12" fmla="val 22556"/>
                <a:gd name="f13" fmla="val 8113"/>
                <a:gd name="f14" fmla="val 8066886"/>
                <a:gd name="f15" fmla="val 8087311"/>
                <a:gd name="f16" fmla="val 8106899"/>
                <a:gd name="f17" fmla="val 8121342"/>
                <a:gd name="f18" fmla="val 8135785"/>
                <a:gd name="f19" fmla="val 693103"/>
                <a:gd name="f20" fmla="val 713528"/>
                <a:gd name="f21" fmla="val 8135784"/>
                <a:gd name="f22" fmla="val 733116"/>
                <a:gd name="f23" fmla="val 747559"/>
                <a:gd name="f24" fmla="val 762002"/>
                <a:gd name="f25" fmla="val 762001"/>
                <a:gd name="f26" fmla="+- 0 0 -90"/>
                <a:gd name="f27" fmla="*/ f3 1 8143898"/>
                <a:gd name="f28" fmla="*/ f4 1 770115"/>
                <a:gd name="f29" fmla="+- f7 0 f5"/>
                <a:gd name="f30" fmla="+- f6 0 f5"/>
                <a:gd name="f31" fmla="*/ f26 f0 1"/>
                <a:gd name="f32" fmla="*/ f30 1 8143898"/>
                <a:gd name="f33" fmla="*/ f29 1 770115"/>
                <a:gd name="f34" fmla="*/ 0 f30 1"/>
                <a:gd name="f35" fmla="*/ 77012 f29 1"/>
                <a:gd name="f36" fmla="*/ 22556 f30 1"/>
                <a:gd name="f37" fmla="*/ 22556 f29 1"/>
                <a:gd name="f38" fmla="*/ 77012 f30 1"/>
                <a:gd name="f39" fmla="*/ 0 f29 1"/>
                <a:gd name="f40" fmla="*/ 8066886 f30 1"/>
                <a:gd name="f41" fmla="*/ 8121342 f30 1"/>
                <a:gd name="f42" fmla="*/ 8143898 f30 1"/>
                <a:gd name="f43" fmla="*/ 693103 f29 1"/>
                <a:gd name="f44" fmla="*/ 747559 f29 1"/>
                <a:gd name="f45" fmla="*/ 770115 f29 1"/>
                <a:gd name="f46" fmla="*/ f31 1 f2"/>
                <a:gd name="f47" fmla="*/ f34 1 8143898"/>
                <a:gd name="f48" fmla="*/ f35 1 770115"/>
                <a:gd name="f49" fmla="*/ f36 1 8143898"/>
                <a:gd name="f50" fmla="*/ f37 1 770115"/>
                <a:gd name="f51" fmla="*/ f38 1 8143898"/>
                <a:gd name="f52" fmla="*/ f39 1 770115"/>
                <a:gd name="f53" fmla="*/ f40 1 8143898"/>
                <a:gd name="f54" fmla="*/ f41 1 8143898"/>
                <a:gd name="f55" fmla="*/ f42 1 8143898"/>
                <a:gd name="f56" fmla="*/ f43 1 770115"/>
                <a:gd name="f57" fmla="*/ f44 1 770115"/>
                <a:gd name="f58" fmla="*/ f45 1 770115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8143898" h="770115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25325" tIns="76196" rIns="76196" bIns="76196" anchor="ctr"/>
            <a:lstStyle/>
            <a:p>
              <a:pPr defTabSz="88899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1" i="1" kern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КОНТАКТНАЯ</a:t>
              </a:r>
              <a:r>
                <a:rPr lang="ru-RU" sz="1600" b="1" i="1" kern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</a:t>
              </a:r>
              <a:r>
                <a:rPr lang="ru-RU" sz="2000" b="1" i="1" kern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ИНФОРМАЦИЯ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flipH="1">
              <a:off x="73025" y="3238490"/>
              <a:ext cx="46038" cy="603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4000492"/>
              <a:ext cx="8858277" cy="14287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203417"/>
                <a:gd name="f8" fmla="val 120342"/>
                <a:gd name="f9" fmla="val 88425"/>
                <a:gd name="f10" fmla="val 12679"/>
                <a:gd name="f11" fmla="val 57816"/>
                <a:gd name="f12" fmla="val 35247"/>
                <a:gd name="f13" fmla="val 8023556"/>
                <a:gd name="f14" fmla="val 8055473"/>
                <a:gd name="f15" fmla="val 8086082"/>
                <a:gd name="f16" fmla="val 8108651"/>
                <a:gd name="f17" fmla="val 8131219"/>
                <a:gd name="f18" fmla="val 1083075"/>
                <a:gd name="f19" fmla="val 1114992"/>
                <a:gd name="f20" fmla="val 1145601"/>
                <a:gd name="f21" fmla="val 1168170"/>
                <a:gd name="f22" fmla="val 1190739"/>
                <a:gd name="f23" fmla="val 1190738"/>
                <a:gd name="f24" fmla="+- 0 0 -90"/>
                <a:gd name="f25" fmla="*/ f3 1 8143898"/>
                <a:gd name="f26" fmla="*/ f4 1 1203417"/>
                <a:gd name="f27" fmla="+- f7 0 f5"/>
                <a:gd name="f28" fmla="+- f6 0 f5"/>
                <a:gd name="f29" fmla="*/ f24 f0 1"/>
                <a:gd name="f30" fmla="*/ f28 1 8143898"/>
                <a:gd name="f31" fmla="*/ f27 1 1203417"/>
                <a:gd name="f32" fmla="*/ 0 f28 1"/>
                <a:gd name="f33" fmla="*/ 120342 f27 1"/>
                <a:gd name="f34" fmla="*/ 35247 f28 1"/>
                <a:gd name="f35" fmla="*/ 35247 f27 1"/>
                <a:gd name="f36" fmla="*/ 120342 f28 1"/>
                <a:gd name="f37" fmla="*/ 0 f27 1"/>
                <a:gd name="f38" fmla="*/ 8023556 f28 1"/>
                <a:gd name="f39" fmla="*/ 8108651 f28 1"/>
                <a:gd name="f40" fmla="*/ 8143898 f28 1"/>
                <a:gd name="f41" fmla="*/ 1083075 f27 1"/>
                <a:gd name="f42" fmla="*/ 1168170 f27 1"/>
                <a:gd name="f43" fmla="*/ 1203417 f27 1"/>
                <a:gd name="f44" fmla="*/ f29 1 f2"/>
                <a:gd name="f45" fmla="*/ f32 1 8143898"/>
                <a:gd name="f46" fmla="*/ f33 1 1203417"/>
                <a:gd name="f47" fmla="*/ f34 1 8143898"/>
                <a:gd name="f48" fmla="*/ f35 1 1203417"/>
                <a:gd name="f49" fmla="*/ f36 1 8143898"/>
                <a:gd name="f50" fmla="*/ f37 1 1203417"/>
                <a:gd name="f51" fmla="*/ f38 1 8143898"/>
                <a:gd name="f52" fmla="*/ f39 1 8143898"/>
                <a:gd name="f53" fmla="*/ f40 1 8143898"/>
                <a:gd name="f54" fmla="*/ f41 1 1203417"/>
                <a:gd name="f55" fmla="*/ f42 1 1203417"/>
                <a:gd name="f56" fmla="*/ f43 1 1203417"/>
                <a:gd name="f57" fmla="*/ f5 1 f30"/>
                <a:gd name="f58" fmla="*/ f6 1 f30"/>
                <a:gd name="f59" fmla="*/ f5 1 f31"/>
                <a:gd name="f60" fmla="*/ f7 1 f31"/>
                <a:gd name="f61" fmla="+- f44 0 f1"/>
                <a:gd name="f62" fmla="*/ f45 1 f30"/>
                <a:gd name="f63" fmla="*/ f46 1 f31"/>
                <a:gd name="f64" fmla="*/ f47 1 f30"/>
                <a:gd name="f65" fmla="*/ f48 1 f31"/>
                <a:gd name="f66" fmla="*/ f49 1 f30"/>
                <a:gd name="f67" fmla="*/ f50 1 f31"/>
                <a:gd name="f68" fmla="*/ f51 1 f30"/>
                <a:gd name="f69" fmla="*/ f52 1 f30"/>
                <a:gd name="f70" fmla="*/ f53 1 f30"/>
                <a:gd name="f71" fmla="*/ f54 1 f31"/>
                <a:gd name="f72" fmla="*/ f55 1 f31"/>
                <a:gd name="f73" fmla="*/ f56 1 f31"/>
                <a:gd name="f74" fmla="*/ f57 f25 1"/>
                <a:gd name="f75" fmla="*/ f58 f25 1"/>
                <a:gd name="f76" fmla="*/ f60 f26 1"/>
                <a:gd name="f77" fmla="*/ f59 f26 1"/>
                <a:gd name="f78" fmla="*/ f62 f25 1"/>
                <a:gd name="f79" fmla="*/ f63 f26 1"/>
                <a:gd name="f80" fmla="*/ f64 f25 1"/>
                <a:gd name="f81" fmla="*/ f65 f26 1"/>
                <a:gd name="f82" fmla="*/ f66 f25 1"/>
                <a:gd name="f83" fmla="*/ f67 f26 1"/>
                <a:gd name="f84" fmla="*/ f68 f25 1"/>
                <a:gd name="f85" fmla="*/ f69 f25 1"/>
                <a:gd name="f86" fmla="*/ f70 f25 1"/>
                <a:gd name="f87" fmla="*/ f71 f26 1"/>
                <a:gd name="f88" fmla="*/ f72 f26 1"/>
                <a:gd name="f89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3"/>
                </a:cxn>
                <a:cxn ang="f61">
                  <a:pos x="f85" y="f81"/>
                </a:cxn>
                <a:cxn ang="f61">
                  <a:pos x="f86" y="f79"/>
                </a:cxn>
                <a:cxn ang="f61">
                  <a:pos x="f86" y="f87"/>
                </a:cxn>
                <a:cxn ang="f61">
                  <a:pos x="f85" y="f88"/>
                </a:cxn>
                <a:cxn ang="f61">
                  <a:pos x="f84" y="f89"/>
                </a:cxn>
                <a:cxn ang="f61">
                  <a:pos x="f82" y="f89"/>
                </a:cxn>
                <a:cxn ang="f61">
                  <a:pos x="f80" y="f88"/>
                </a:cxn>
                <a:cxn ang="f61">
                  <a:pos x="f78" y="f87"/>
                </a:cxn>
                <a:cxn ang="f61">
                  <a:pos x="f78" y="f79"/>
                </a:cxn>
              </a:cxnLst>
              <a:rect l="f74" t="f77" r="f75" b="f76"/>
              <a:pathLst>
                <a:path w="8143898" h="1203417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5"/>
                  </a:cubicBezTo>
                  <a:lnTo>
                    <a:pt x="f13" y="f5"/>
                  </a:lnTo>
                  <a:cubicBezTo>
                    <a:pt x="f14" y="f5"/>
                    <a:pt x="f15" y="f10"/>
                    <a:pt x="f16" y="f12"/>
                  </a:cubicBezTo>
                  <a:cubicBezTo>
                    <a:pt x="f17" y="f11"/>
                    <a:pt x="f6" y="f9"/>
                    <a:pt x="f6" y="f8"/>
                  </a:cubicBezTo>
                  <a:lnTo>
                    <a:pt x="f6" y="f18"/>
                  </a:lnTo>
                  <a:cubicBezTo>
                    <a:pt x="f6" y="f19"/>
                    <a:pt x="f17" y="f20"/>
                    <a:pt x="f16" y="f21"/>
                  </a:cubicBezTo>
                  <a:cubicBezTo>
                    <a:pt x="f15" y="f22"/>
                    <a:pt x="f14" y="f7"/>
                    <a:pt x="f13" y="f7"/>
                  </a:cubicBezTo>
                  <a:lnTo>
                    <a:pt x="f8" y="f7"/>
                  </a:lnTo>
                  <a:cubicBezTo>
                    <a:pt x="f9" y="f7"/>
                    <a:pt x="f11" y="f23"/>
                    <a:pt x="f12" y="f21"/>
                  </a:cubicBezTo>
                  <a:cubicBezTo>
                    <a:pt x="f10" y="f20"/>
                    <a:pt x="f5" y="f19"/>
                    <a:pt x="f5" y="f18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Заместитель главы администрации - Начальник финансового управления</a:t>
              </a:r>
            </a:p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                                                        Мерзлякова Светлана  Александровна</a:t>
              </a:r>
            </a:p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Адрес :                                                        ул. Комсомольская д.52  р.п. Гари</a:t>
              </a:r>
            </a:p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Телефон, факс                                           8(34387) 2-14-15 </a:t>
              </a:r>
            </a:p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Адрес электронной почты    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         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</a:t>
              </a:r>
              <a:r>
                <a:rPr lang="en-US" sz="1600" b="1" i="1" kern="0" dirty="0">
                  <a:solidFill>
                    <a:srgbClr val="00B0F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f</a:t>
              </a:r>
              <a:r>
                <a:rPr lang="en-US" sz="1600" b="1" i="1" kern="0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in</a:t>
              </a:r>
              <a:r>
                <a:rPr lang="ru-RU" sz="1600" b="1" i="1" kern="0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37</a:t>
              </a:r>
              <a:r>
                <a:rPr lang="en-US" sz="1600" b="1" i="1" kern="0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_gari@mail.ru</a:t>
              </a:r>
              <a:r>
                <a:rPr lang="en-US" sz="1600" b="1" i="1" kern="0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</a:rPr>
                <a:t>  </a:t>
              </a:r>
              <a:r>
                <a:rPr lang="en-US" sz="1600" b="1" i="1" kern="0" dirty="0">
                  <a:solidFill>
                    <a:srgbClr val="00B0F0"/>
                  </a:solidFill>
                  <a:latin typeface="Times New Roman" pitchFamily="18"/>
                  <a:cs typeface="Times New Roman" pitchFamily="18"/>
                </a:rPr>
                <a:t>         </a:t>
              </a:r>
              <a:endParaRPr lang="ru-RU" sz="1600" b="1" i="1" kern="0" dirty="0">
                <a:solidFill>
                  <a:srgbClr val="00B0F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9850" y="4186230"/>
              <a:ext cx="46038" cy="460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5500684"/>
              <a:ext cx="8858277" cy="10715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203417"/>
                <a:gd name="f8" fmla="val 120342"/>
                <a:gd name="f9" fmla="val 88425"/>
                <a:gd name="f10" fmla="val 12679"/>
                <a:gd name="f11" fmla="val 57816"/>
                <a:gd name="f12" fmla="val 35247"/>
                <a:gd name="f13" fmla="val 8023556"/>
                <a:gd name="f14" fmla="val 8055473"/>
                <a:gd name="f15" fmla="val 8086082"/>
                <a:gd name="f16" fmla="val 8108651"/>
                <a:gd name="f17" fmla="val 8131219"/>
                <a:gd name="f18" fmla="val 1083075"/>
                <a:gd name="f19" fmla="val 1114992"/>
                <a:gd name="f20" fmla="val 1145601"/>
                <a:gd name="f21" fmla="val 1168170"/>
                <a:gd name="f22" fmla="val 1190739"/>
                <a:gd name="f23" fmla="val 1190738"/>
                <a:gd name="f24" fmla="+- 0 0 -90"/>
                <a:gd name="f25" fmla="*/ f3 1 8143898"/>
                <a:gd name="f26" fmla="*/ f4 1 1203417"/>
                <a:gd name="f27" fmla="+- f7 0 f5"/>
                <a:gd name="f28" fmla="+- f6 0 f5"/>
                <a:gd name="f29" fmla="*/ f24 f0 1"/>
                <a:gd name="f30" fmla="*/ f28 1 8143898"/>
                <a:gd name="f31" fmla="*/ f27 1 1203417"/>
                <a:gd name="f32" fmla="*/ 0 f28 1"/>
                <a:gd name="f33" fmla="*/ 120342 f27 1"/>
                <a:gd name="f34" fmla="*/ 35247 f28 1"/>
                <a:gd name="f35" fmla="*/ 35247 f27 1"/>
                <a:gd name="f36" fmla="*/ 120342 f28 1"/>
                <a:gd name="f37" fmla="*/ 0 f27 1"/>
                <a:gd name="f38" fmla="*/ 8023556 f28 1"/>
                <a:gd name="f39" fmla="*/ 8108651 f28 1"/>
                <a:gd name="f40" fmla="*/ 8143898 f28 1"/>
                <a:gd name="f41" fmla="*/ 1083075 f27 1"/>
                <a:gd name="f42" fmla="*/ 1168170 f27 1"/>
                <a:gd name="f43" fmla="*/ 1203417 f27 1"/>
                <a:gd name="f44" fmla="*/ f29 1 f2"/>
                <a:gd name="f45" fmla="*/ f32 1 8143898"/>
                <a:gd name="f46" fmla="*/ f33 1 1203417"/>
                <a:gd name="f47" fmla="*/ f34 1 8143898"/>
                <a:gd name="f48" fmla="*/ f35 1 1203417"/>
                <a:gd name="f49" fmla="*/ f36 1 8143898"/>
                <a:gd name="f50" fmla="*/ f37 1 1203417"/>
                <a:gd name="f51" fmla="*/ f38 1 8143898"/>
                <a:gd name="f52" fmla="*/ f39 1 8143898"/>
                <a:gd name="f53" fmla="*/ f40 1 8143898"/>
                <a:gd name="f54" fmla="*/ f41 1 1203417"/>
                <a:gd name="f55" fmla="*/ f42 1 1203417"/>
                <a:gd name="f56" fmla="*/ f43 1 1203417"/>
                <a:gd name="f57" fmla="*/ f5 1 f30"/>
                <a:gd name="f58" fmla="*/ f6 1 f30"/>
                <a:gd name="f59" fmla="*/ f5 1 f31"/>
                <a:gd name="f60" fmla="*/ f7 1 f31"/>
                <a:gd name="f61" fmla="+- f44 0 f1"/>
                <a:gd name="f62" fmla="*/ f45 1 f30"/>
                <a:gd name="f63" fmla="*/ f46 1 f31"/>
                <a:gd name="f64" fmla="*/ f47 1 f30"/>
                <a:gd name="f65" fmla="*/ f48 1 f31"/>
                <a:gd name="f66" fmla="*/ f49 1 f30"/>
                <a:gd name="f67" fmla="*/ f50 1 f31"/>
                <a:gd name="f68" fmla="*/ f51 1 f30"/>
                <a:gd name="f69" fmla="*/ f52 1 f30"/>
                <a:gd name="f70" fmla="*/ f53 1 f30"/>
                <a:gd name="f71" fmla="*/ f54 1 f31"/>
                <a:gd name="f72" fmla="*/ f55 1 f31"/>
                <a:gd name="f73" fmla="*/ f56 1 f31"/>
                <a:gd name="f74" fmla="*/ f57 f25 1"/>
                <a:gd name="f75" fmla="*/ f58 f25 1"/>
                <a:gd name="f76" fmla="*/ f60 f26 1"/>
                <a:gd name="f77" fmla="*/ f59 f26 1"/>
                <a:gd name="f78" fmla="*/ f62 f25 1"/>
                <a:gd name="f79" fmla="*/ f63 f26 1"/>
                <a:gd name="f80" fmla="*/ f64 f25 1"/>
                <a:gd name="f81" fmla="*/ f65 f26 1"/>
                <a:gd name="f82" fmla="*/ f66 f25 1"/>
                <a:gd name="f83" fmla="*/ f67 f26 1"/>
                <a:gd name="f84" fmla="*/ f68 f25 1"/>
                <a:gd name="f85" fmla="*/ f69 f25 1"/>
                <a:gd name="f86" fmla="*/ f70 f25 1"/>
                <a:gd name="f87" fmla="*/ f71 f26 1"/>
                <a:gd name="f88" fmla="*/ f72 f26 1"/>
                <a:gd name="f89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3"/>
                </a:cxn>
                <a:cxn ang="f61">
                  <a:pos x="f85" y="f81"/>
                </a:cxn>
                <a:cxn ang="f61">
                  <a:pos x="f86" y="f79"/>
                </a:cxn>
                <a:cxn ang="f61">
                  <a:pos x="f86" y="f87"/>
                </a:cxn>
                <a:cxn ang="f61">
                  <a:pos x="f85" y="f88"/>
                </a:cxn>
                <a:cxn ang="f61">
                  <a:pos x="f84" y="f89"/>
                </a:cxn>
                <a:cxn ang="f61">
                  <a:pos x="f82" y="f89"/>
                </a:cxn>
                <a:cxn ang="f61">
                  <a:pos x="f80" y="f88"/>
                </a:cxn>
                <a:cxn ang="f61">
                  <a:pos x="f78" y="f87"/>
                </a:cxn>
                <a:cxn ang="f61">
                  <a:pos x="f78" y="f79"/>
                </a:cxn>
              </a:cxnLst>
              <a:rect l="f74" t="f77" r="f75" b="f76"/>
              <a:pathLst>
                <a:path w="8143898" h="1203417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5"/>
                  </a:cubicBezTo>
                  <a:lnTo>
                    <a:pt x="f13" y="f5"/>
                  </a:lnTo>
                  <a:cubicBezTo>
                    <a:pt x="f14" y="f5"/>
                    <a:pt x="f15" y="f10"/>
                    <a:pt x="f16" y="f12"/>
                  </a:cubicBezTo>
                  <a:cubicBezTo>
                    <a:pt x="f17" y="f11"/>
                    <a:pt x="f6" y="f9"/>
                    <a:pt x="f6" y="f8"/>
                  </a:cubicBezTo>
                  <a:lnTo>
                    <a:pt x="f6" y="f18"/>
                  </a:lnTo>
                  <a:cubicBezTo>
                    <a:pt x="f6" y="f19"/>
                    <a:pt x="f17" y="f20"/>
                    <a:pt x="f16" y="f21"/>
                  </a:cubicBezTo>
                  <a:cubicBezTo>
                    <a:pt x="f15" y="f22"/>
                    <a:pt x="f14" y="f7"/>
                    <a:pt x="f13" y="f7"/>
                  </a:cubicBezTo>
                  <a:lnTo>
                    <a:pt x="f8" y="f7"/>
                  </a:lnTo>
                  <a:cubicBezTo>
                    <a:pt x="f9" y="f7"/>
                    <a:pt x="f11" y="f23"/>
                    <a:pt x="f12" y="f21"/>
                  </a:cubicBezTo>
                  <a:cubicBezTo>
                    <a:pt x="f10" y="f20"/>
                    <a:pt x="f5" y="f19"/>
                    <a:pt x="f5" y="f18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Режим работы:     пн.-чт.        с 8-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 до 1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3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-00, 1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3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45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до 17-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00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                                пт.             с 8-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00 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до 1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3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-00, 13-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45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до 16-</a:t>
              </a:r>
              <a:r>
                <a:rPr lang="en-US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</a:t>
              </a: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0</a:t>
              </a:r>
            </a:p>
            <a:p>
              <a:pPr defTabSz="711202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kern="0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Выходные дни:                        суббота и  воскресенье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flipH="1">
              <a:off x="141288" y="5495921"/>
              <a:ext cx="44450" cy="444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FBEE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3929063" y="0"/>
            <a:ext cx="4857750" cy="59093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1" kern="0" dirty="0">
              <a:solidFill>
                <a:srgbClr val="FBF3EB"/>
              </a:solidFill>
              <a:effectLst>
                <a:outerShdw dist="39995" dir="54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2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Основные характеристики  </a:t>
            </a:r>
            <a:r>
              <a:rPr lang="ru-RU" sz="4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 </a:t>
            </a:r>
            <a:r>
              <a:rPr lang="ru-RU" sz="42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бюджета </a:t>
            </a:r>
            <a:r>
              <a:rPr lang="ru-RU" sz="4200" b="1" kern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Гаринского</a:t>
            </a:r>
            <a:r>
              <a:rPr lang="ru-RU" sz="42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 городского округа на 2024 год и плановый период 2025 и 2026 годов</a:t>
            </a:r>
          </a:p>
        </p:txBody>
      </p:sp>
      <p:pic>
        <p:nvPicPr>
          <p:cNvPr id="63492" name="Рисунок 9" descr="финансовый инструмен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32861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3"/>
          <p:cNvSpPr>
            <a:spLocks noChangeArrowheads="1"/>
          </p:cNvSpPr>
          <p:nvPr/>
        </p:nvSpPr>
        <p:spPr bwMode="auto">
          <a:xfrm>
            <a:off x="2286000" y="4857750"/>
            <a:ext cx="7858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8000" b="1">
                <a:solidFill>
                  <a:srgbClr val="8D7ABC"/>
                </a:solidFill>
                <a:latin typeface="Franklin Gothic Book" pitchFamily="34" charset="0"/>
              </a:rPr>
              <a:t>+</a:t>
            </a:r>
            <a:endParaRPr lang="ru-RU" altLang="ru-RU" sz="8000" b="1">
              <a:solidFill>
                <a:srgbClr val="8D7ABC"/>
              </a:solidFill>
              <a:latin typeface="Franklin Gothic Book" pitchFamily="34" charset="0"/>
            </a:endParaRPr>
          </a:p>
        </p:txBody>
      </p:sp>
      <p:grpSp>
        <p:nvGrpSpPr>
          <p:cNvPr id="64515" name="Группа 19"/>
          <p:cNvGrpSpPr>
            <a:grpSpLocks/>
          </p:cNvGrpSpPr>
          <p:nvPr/>
        </p:nvGrpSpPr>
        <p:grpSpPr bwMode="auto">
          <a:xfrm>
            <a:off x="320102" y="4516397"/>
            <a:ext cx="1801813" cy="2031716"/>
            <a:chOff x="214280" y="4214817"/>
            <a:chExt cx="1801816" cy="2352065"/>
          </a:xfrm>
        </p:grpSpPr>
        <p:pic>
          <p:nvPicPr>
            <p:cNvPr id="64566" name="Рисунок 4" descr="доходы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0" y="4214817"/>
              <a:ext cx="1801816" cy="144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67" name="Прямоугольник 14"/>
            <p:cNvSpPr>
              <a:spLocks noChangeArrowheads="1"/>
            </p:cNvSpPr>
            <p:nvPr/>
          </p:nvSpPr>
          <p:spPr bwMode="auto">
            <a:xfrm>
              <a:off x="214280" y="5589050"/>
              <a:ext cx="1801816" cy="977832"/>
            </a:xfrm>
            <a:prstGeom prst="rect">
              <a:avLst/>
            </a:prstGeom>
            <a:solidFill>
              <a:srgbClr val="C9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БЮДЖЕТА-</a:t>
              </a:r>
              <a:r>
                <a:rPr lang="ru-RU" altLang="ru-RU" sz="1200" dirty="0">
                  <a:solidFill>
                    <a:srgbClr val="002060"/>
                  </a:solidFill>
                  <a:latin typeface="Franklin Gothic Book" pitchFamily="34" charset="0"/>
                </a:rPr>
                <a:t> </a:t>
              </a:r>
              <a:r>
                <a:rPr lang="ru-RU" altLang="ru-RU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поступающие в бюджет денежные средства</a:t>
              </a:r>
            </a:p>
          </p:txBody>
        </p:sp>
      </p:grpSp>
      <p:grpSp>
        <p:nvGrpSpPr>
          <p:cNvPr id="64516" name="Группа 12"/>
          <p:cNvGrpSpPr>
            <a:grpSpLocks/>
          </p:cNvGrpSpPr>
          <p:nvPr/>
        </p:nvGrpSpPr>
        <p:grpSpPr bwMode="auto">
          <a:xfrm>
            <a:off x="6500814" y="4491267"/>
            <a:ext cx="2105248" cy="2034077"/>
            <a:chOff x="6286509" y="4143384"/>
            <a:chExt cx="1801816" cy="2500298"/>
          </a:xfrm>
        </p:grpSpPr>
        <p:pic>
          <p:nvPicPr>
            <p:cNvPr id="64564" name="Рисунок 7" descr="расходы 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9" y="4143384"/>
              <a:ext cx="1801816" cy="143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65" name="Прямоугольник 15"/>
            <p:cNvSpPr>
              <a:spLocks noChangeArrowheads="1"/>
            </p:cNvSpPr>
            <p:nvPr/>
          </p:nvSpPr>
          <p:spPr bwMode="auto">
            <a:xfrm>
              <a:off x="6286509" y="5580793"/>
              <a:ext cx="1801816" cy="1062889"/>
            </a:xfrm>
            <a:prstGeom prst="rect">
              <a:avLst/>
            </a:prstGeom>
            <a:solidFill>
              <a:srgbClr val="F3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  <a:p>
              <a:pPr algn="ctr" eaLnBrk="1" hangingPunct="1"/>
              <a:r>
                <a:rPr lang="ru-RU" altLang="ru-RU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 - </a:t>
              </a:r>
              <a:r>
                <a:rPr lang="ru-RU" altLang="ru-RU" sz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64517" name="Прямоугольник 17"/>
          <p:cNvSpPr>
            <a:spLocks noChangeArrowheads="1"/>
          </p:cNvSpPr>
          <p:nvPr/>
        </p:nvSpPr>
        <p:spPr bwMode="auto">
          <a:xfrm>
            <a:off x="285750" y="0"/>
            <a:ext cx="8858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altLang="ru-RU" sz="2400" b="1" dirty="0" smtClean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2400" b="1" dirty="0" err="1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altLang="ru-RU" sz="2400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2457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 2026 годов</a:t>
            </a:r>
          </a:p>
        </p:txBody>
      </p:sp>
      <p:sp>
        <p:nvSpPr>
          <p:cNvPr id="64518" name="Прямоугольник 16"/>
          <p:cNvSpPr>
            <a:spLocks noChangeArrowheads="1"/>
          </p:cNvSpPr>
          <p:nvPr/>
        </p:nvSpPr>
        <p:spPr bwMode="auto">
          <a:xfrm>
            <a:off x="5500688" y="4857750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0" b="1" dirty="0">
                <a:solidFill>
                  <a:srgbClr val="8D7ABC"/>
                </a:solidFill>
                <a:latin typeface="Franklin Gothic Book" pitchFamily="34" charset="0"/>
              </a:rPr>
              <a:t>=</a:t>
            </a:r>
          </a:p>
        </p:txBody>
      </p:sp>
      <p:pic>
        <p:nvPicPr>
          <p:cNvPr id="64519" name="Рисунок 18" descr="баланс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91267"/>
            <a:ext cx="2000250" cy="10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Прямоугольник 21"/>
          <p:cNvSpPr>
            <a:spLocks noChangeArrowheads="1"/>
          </p:cNvSpPr>
          <p:nvPr/>
        </p:nvSpPr>
        <p:spPr bwMode="auto">
          <a:xfrm>
            <a:off x="3214688" y="5567363"/>
            <a:ext cx="2000250" cy="957980"/>
          </a:xfrm>
          <a:prstGeom prst="rect">
            <a:avLst/>
          </a:prstGeom>
          <a:solidFill>
            <a:srgbClr val="A99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</a:t>
            </a:r>
          </a:p>
        </p:txBody>
      </p:sp>
      <p:sp>
        <p:nvSpPr>
          <p:cNvPr id="64521" name="Прямоугольник 23"/>
          <p:cNvSpPr>
            <a:spLocks noChangeArrowheads="1"/>
          </p:cNvSpPr>
          <p:nvPr/>
        </p:nvSpPr>
        <p:spPr bwMode="auto">
          <a:xfrm>
            <a:off x="3214688" y="4530141"/>
            <a:ext cx="2000250" cy="1003884"/>
          </a:xfrm>
          <a:prstGeom prst="rect">
            <a:avLst/>
          </a:prstGeom>
          <a:solidFill>
            <a:srgbClr val="A994E4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81385"/>
              </p:ext>
            </p:extLst>
          </p:nvPr>
        </p:nvGraphicFramePr>
        <p:xfrm>
          <a:off x="395536" y="750888"/>
          <a:ext cx="8391277" cy="374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190"/>
                <a:gridCol w="2115441"/>
                <a:gridCol w="1621838"/>
                <a:gridCol w="1480808"/>
              </a:tblGrid>
              <a:tr h="394357"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2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тысяч рублей</a:t>
                      </a:r>
                      <a:endParaRPr lang="ru-RU" sz="22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3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22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22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2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6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629 129,4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610 310,4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611 760,3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/>
                    </a:solidFill>
                  </a:tcPr>
                </a:tc>
              </a:tr>
              <a:tr h="3930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Расходы,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в том числе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632 691,1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610 310,4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611 760,3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rgbClr val="FFCC66"/>
                    </a:solidFill>
                  </a:tcPr>
                </a:tc>
              </a:tr>
              <a:tr h="4595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Расходы на реализацию Муниципальных программ </a:t>
                      </a:r>
                      <a:endParaRPr lang="ru-RU" sz="16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615 666,8</a:t>
                      </a:r>
                    </a:p>
                  </a:txBody>
                  <a:tcPr marL="9525" marR="9525" marT="952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471 327,2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496 026,2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3"/>
                    </a:solidFill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dirty="0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600" b="0" dirty="0">
                        <a:solidFill>
                          <a:srgbClr val="1F497D">
                            <a:lumMod val="75000"/>
                          </a:srgb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17 024,3</a:t>
                      </a: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17 054,4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baseline="0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17 653,8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dirty="0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</a:t>
                      </a:r>
                      <a:endParaRPr lang="ru-RU" sz="1600" b="0" dirty="0">
                        <a:solidFill>
                          <a:srgbClr val="1F497D">
                            <a:lumMod val="75000"/>
                          </a:srgb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121 928,8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98 080,3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93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Дефицит </a:t>
                      </a:r>
                    </a:p>
                  </a:txBody>
                  <a:tcPr marL="9525" marR="9525" marT="9524" marB="0" anchor="ctr">
                    <a:solidFill>
                      <a:schemeClr val="accent6">
                        <a:alpha val="6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- 3 561,7</a:t>
                      </a:r>
                    </a:p>
                  </a:txBody>
                  <a:tcPr marL="9525" marR="9525" marT="9524" marB="0" anchor="ctr">
                    <a:solidFill>
                      <a:schemeClr val="accent6">
                        <a:alpha val="6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0,00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6">
                        <a:alpha val="6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0,00</a:t>
                      </a:r>
                      <a:endParaRPr lang="ru-RU" sz="22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6">
                        <a:alpha val="63922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214313"/>
            <a:ext cx="8720137" cy="157162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Сведения  </a:t>
            </a:r>
            <a: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бюджета </a:t>
            </a:r>
            <a:r>
              <a:rPr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 Гаринского городского округа на 2024 </a:t>
            </a:r>
            <a: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год и плановый период </a:t>
            </a:r>
            <a:r>
              <a:rPr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2025 </a:t>
            </a:r>
            <a: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и </a:t>
            </a:r>
            <a:r>
              <a:rPr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2026 </a:t>
            </a:r>
            <a: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годов </a:t>
            </a:r>
            <a:b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</a:br>
            <a:r>
              <a:rPr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в сравнении с другими муниципальными образованиями</a:t>
            </a:r>
            <a:r>
              <a:rPr sz="2100" dirty="0">
                <a:latin typeface="Times New Roman" pitchFamily="18"/>
                <a:cs typeface="Times New Roman" pitchFamily="18"/>
              </a:rPr>
              <a:t/>
            </a:r>
            <a:br>
              <a:rPr sz="2100" dirty="0">
                <a:latin typeface="Times New Roman" pitchFamily="18"/>
                <a:cs typeface="Times New Roman" pitchFamily="18"/>
              </a:rPr>
            </a:br>
            <a:r>
              <a:rPr sz="2100" u="sng" dirty="0">
                <a:latin typeface="Times New Roman" pitchFamily="18"/>
                <a:cs typeface="Times New Roman" pitchFamily="18"/>
              </a:rPr>
              <a:t>Доходы бюджетов сопоставимых муниципальных образований, </a:t>
            </a:r>
            <a:r>
              <a:rPr sz="2100" dirty="0" smtClean="0">
                <a:latin typeface="Times New Roman" pitchFamily="18"/>
                <a:cs typeface="Times New Roman" pitchFamily="18"/>
              </a:rPr>
              <a:t>в </a:t>
            </a:r>
            <a:r>
              <a:rPr sz="2100" dirty="0" err="1">
                <a:latin typeface="Times New Roman" pitchFamily="18"/>
                <a:cs typeface="Times New Roman" pitchFamily="18"/>
              </a:rPr>
              <a:t>млн.руб</a:t>
            </a:r>
            <a:r>
              <a:rPr sz="2100" dirty="0">
                <a:latin typeface="Times New Roman" pitchFamily="18"/>
                <a:cs typeface="Times New Roman" pitchFamily="18"/>
              </a:rPr>
              <a:t>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353422"/>
              </p:ext>
            </p:extLst>
          </p:nvPr>
        </p:nvGraphicFramePr>
        <p:xfrm>
          <a:off x="889000" y="2270125"/>
          <a:ext cx="7621588" cy="37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24687</TotalTime>
  <Words>6473</Words>
  <Application>Microsoft Office PowerPoint</Application>
  <PresentationFormat>Экран (4:3)</PresentationFormat>
  <Paragraphs>1348</Paragraphs>
  <Slides>63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8" baseType="lpstr">
      <vt:lpstr>BatangChe</vt:lpstr>
      <vt:lpstr>Arial</vt:lpstr>
      <vt:lpstr>Arial Cyr</vt:lpstr>
      <vt:lpstr>Calibri</vt:lpstr>
      <vt:lpstr>Cambria</vt:lpstr>
      <vt:lpstr>Ebrima</vt:lpstr>
      <vt:lpstr>Franklin Gothic Book</vt:lpstr>
      <vt:lpstr>Georgia</vt:lpstr>
      <vt:lpstr>Times New Roman</vt:lpstr>
      <vt:lpstr>Times New Roman CYR</vt:lpstr>
      <vt:lpstr>Trebuchet MS</vt:lpstr>
      <vt:lpstr>Verdana</vt:lpstr>
      <vt:lpstr>Wingdings 2</vt:lpstr>
      <vt:lpstr>Аспект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бюджетной  системы Российской Федерации </vt:lpstr>
      <vt:lpstr>Презентация PowerPoint</vt:lpstr>
      <vt:lpstr>Презентация PowerPoint</vt:lpstr>
      <vt:lpstr>Презентация PowerPoint</vt:lpstr>
      <vt:lpstr>Сведения  бюджета  Гаринского городского округа на 2024 год и плановый период 2025 и 2026 годов  в сравнении с другими муниципальными образованиями Доходы бюджетов сопоставимых муниципальных образований, в млн.руб.</vt:lpstr>
      <vt:lpstr> Расходы бюджетов сопоставимых муниципальных образований, в млн.руб.</vt:lpstr>
      <vt:lpstr>Основные социально-экономические показатели Гаринского городского округа на 2024-2026 гг.</vt:lpstr>
      <vt:lpstr>Основные социально-экономические показатели Гаринского городского округа на 2024-2026 гг.</vt:lpstr>
      <vt:lpstr>Основные социально-экономические показатели Гаринского городского округа на 2024-2026 гг.</vt:lpstr>
      <vt:lpstr>Основные социально-экономические показатели Гаринского городского округа на 2024-2026 гг..</vt:lpstr>
      <vt:lpstr>Презентация PowerPoint</vt:lpstr>
      <vt:lpstr>Доходы бюджета Гаринского  городского округа , в тыс.руб.</vt:lpstr>
      <vt:lpstr>Структура налоговых и неналоговых доходов бюджета Гаринского городского округа на 2024 год, в тыс. рублей </vt:lpstr>
      <vt:lpstr>Презентация PowerPoint</vt:lpstr>
      <vt:lpstr>  Структура безвозмездных поступлений бюджета Гаринского городского округа на 2024 год  </vt:lpstr>
      <vt:lpstr>Планирование налоговых и неналоговых доходов бюджета Гаринского городского округа на 2024 год и плановый период 2025 и 2026 годов</vt:lpstr>
      <vt:lpstr>Акцизы на нефтепродукты</vt:lpstr>
      <vt:lpstr>Налоги на совокупный доход</vt:lpstr>
      <vt:lpstr>Налог на имущество физических лиц</vt:lpstr>
      <vt:lpstr>Земельный налог</vt:lpstr>
      <vt:lpstr>Государственная пошлина</vt:lpstr>
      <vt:lpstr>Доходы от использования имущества</vt:lpstr>
      <vt:lpstr>Доходы от оказания платных услуг и компенсации затрат государства</vt:lpstr>
      <vt:lpstr>Доходы от продажи</vt:lpstr>
      <vt:lpstr>Штрафы, санкции, возмещение ущерба</vt:lpstr>
      <vt:lpstr>Планирование безвозмездных поступлений бюджета Гаринского городского округа на 2024 год и плановый период 2025 и 2026 годов</vt:lpstr>
      <vt:lpstr>Сведения о налоговых льготах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Гаринского городского округа ,  тыс.рублей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2024 год и плановый   период 2025-2026 годы </vt:lpstr>
      <vt:lpstr>Контактная информация  о Финансовом управлении Администрации                                     Гаринского городского округа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kaaa</dc:creator>
  <cp:lastModifiedBy>Начальник</cp:lastModifiedBy>
  <cp:revision>2352</cp:revision>
  <cp:lastPrinted>2023-12-05T05:18:16Z</cp:lastPrinted>
  <dcterms:created xsi:type="dcterms:W3CDTF">2013-11-12T07:27:34Z</dcterms:created>
  <dcterms:modified xsi:type="dcterms:W3CDTF">2024-01-25T04:36:03Z</dcterms:modified>
</cp:coreProperties>
</file>