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97" r:id="rId2"/>
    <p:sldId id="293" r:id="rId3"/>
    <p:sldId id="285" r:id="rId4"/>
    <p:sldId id="296" r:id="rId5"/>
    <p:sldId id="29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C9C"/>
    <a:srgbClr val="BDB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08"/>
    <p:restoredTop sz="94673"/>
  </p:normalViewPr>
  <p:slideViewPr>
    <p:cSldViewPr snapToGrid="0" snapToObjects="1">
      <p:cViewPr varScale="1">
        <p:scale>
          <a:sx n="69" d="100"/>
          <a:sy n="69" d="100"/>
        </p:scale>
        <p:origin x="9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B0873-462A-654B-A624-A38057A9918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0521B-7316-6740-A0B3-DFE557453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71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698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96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2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0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9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52557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30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9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2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2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8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47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1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699418" cy="686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>
            <a:spLocks noGrp="1"/>
          </p:cNvSpPr>
          <p:nvPr/>
        </p:nvSpPr>
        <p:spPr>
          <a:xfrm>
            <a:off x="3820721" y="1539547"/>
            <a:ext cx="5878697" cy="58758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800" b="1" kern="1200" cap="all" spc="3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1089" dirty="0">
                <a:solidFill>
                  <a:srgbClr val="087195"/>
                </a:solidFill>
                <a:latin typeface="Museo Sans Cyrl 300" panose="02000000000000000000" pitchFamily="50" charset="-52"/>
              </a:rPr>
              <a:t>Современный финансовый инструмент, позволяющий бизнесу привлекать кредитные средства от широкого круга инвесторов</a:t>
            </a:r>
          </a:p>
        </p:txBody>
      </p:sp>
      <p:pic>
        <p:nvPicPr>
          <p:cNvPr id="3076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104" y="2612435"/>
            <a:ext cx="3286425" cy="163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Рисунок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563" y="183085"/>
            <a:ext cx="4936988" cy="82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Рисунок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868" y="4735217"/>
            <a:ext cx="4863391" cy="99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Рисунок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158" y="5677077"/>
            <a:ext cx="825206" cy="82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Рисунок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197" y="4015888"/>
            <a:ext cx="1379665" cy="215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/>
        </p:nvSpPr>
        <p:spPr>
          <a:xfrm>
            <a:off x="114300" y="3951303"/>
            <a:ext cx="6521449" cy="2652697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4"/>
          <p:cNvSpPr/>
          <p:nvPr/>
        </p:nvSpPr>
        <p:spPr>
          <a:xfrm>
            <a:off x="394295" y="1343525"/>
            <a:ext cx="6654800" cy="2307093"/>
          </a:xfrm>
          <a:prstGeom prst="parallelogram">
            <a:avLst>
              <a:gd name="adj" fmla="val 185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spcCol="0" rtlCol="0" anchor="ctr"/>
          <a:lstStyle/>
          <a:p>
            <a:pPr algn="r"/>
            <a:endParaRPr lang="ru-RU" sz="4000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3472444" y="-64245"/>
            <a:ext cx="56855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</a:b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Информация для Заемщиков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800" y="-16085"/>
            <a:ext cx="2113428" cy="1123136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735116" y="4105760"/>
            <a:ext cx="5580115" cy="240934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Важные детали: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Заемщика положительная кредитная история и отсутствие дел о банкротстве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Заемщик уплачивает НДФЛ за инвестора-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физ.лицо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Поручительство руководителя и учредителей с долей 50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Залоги опционально</a:t>
            </a:r>
          </a:p>
          <a:p>
            <a:pPr marL="285750" indent="-285750">
              <a:buFont typeface="Arial" charset="0"/>
              <a:buChar char="•"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049095" y="1254033"/>
            <a:ext cx="5050116" cy="515109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/>
              <a:t>Преимущества для Заемщиков:</a:t>
            </a:r>
          </a:p>
          <a:p>
            <a:endParaRPr lang="ru-RU" b="1" dirty="0"/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Минимум документов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Быстрый срок выдачи денег (от 2 дней)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Можно без залога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Уплата тела займа в конце срока займа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Личный кабинет на платформе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Удобно планировать срок возврата при займах под исполнение контрактов</a:t>
            </a:r>
          </a:p>
          <a:p>
            <a:pPr marL="285750" indent="-285750">
              <a:buFont typeface="Arial" charset="0"/>
              <a:buChar char="•"/>
            </a:pP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   Зарегистрируйтесь! </a:t>
            </a:r>
            <a:r>
              <a:rPr lang="ru-RU" dirty="0">
                <a:solidFill>
                  <a:srgbClr val="FF0000"/>
                </a:solidFill>
              </a:rPr>
              <a:t>Регистрация не обязывает  брать займы, но если понадобится, сможете очень быстро все оформить.</a:t>
            </a:r>
          </a:p>
        </p:txBody>
      </p:sp>
      <p:sp>
        <p:nvSpPr>
          <p:cNvPr id="5" name="Молния 4"/>
          <p:cNvSpPr/>
          <p:nvPr/>
        </p:nvSpPr>
        <p:spPr>
          <a:xfrm rot="811752">
            <a:off x="6662578" y="4112547"/>
            <a:ext cx="457200" cy="7366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85900" y="992751"/>
            <a:ext cx="83693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5"/>
          <p:cNvSpPr/>
          <p:nvPr/>
        </p:nvSpPr>
        <p:spPr>
          <a:xfrm>
            <a:off x="931637" y="1254033"/>
            <a:ext cx="5580115" cy="230709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Параметры продукта для Заемщика:</a:t>
            </a: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Только юридическое лицо или ИП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Сумма займа до 1 млрд. руб.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Срок займа: от 20 дней до 12 мес.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Ставка 11 -18 % годовых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Комиссия за выдачу займа от 1 до 2,5 %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Проверки на благонадежность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58690" y="1359823"/>
            <a:ext cx="1866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           </a:t>
            </a:r>
            <a:r>
              <a:rPr lang="en-US" b="1" dirty="0">
                <a:solidFill>
                  <a:srgbClr val="C00000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vdelo.pro</a:t>
            </a:r>
            <a:endParaRPr lang="ru-RU" b="1" dirty="0">
              <a:solidFill>
                <a:srgbClr val="C00000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9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/>
        </p:nvSpPr>
        <p:spPr>
          <a:xfrm>
            <a:off x="114300" y="3951303"/>
            <a:ext cx="6521449" cy="2652697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4"/>
          <p:cNvSpPr/>
          <p:nvPr/>
        </p:nvSpPr>
        <p:spPr>
          <a:xfrm>
            <a:off x="394295" y="1343525"/>
            <a:ext cx="6654800" cy="2307093"/>
          </a:xfrm>
          <a:prstGeom prst="parallelogram">
            <a:avLst>
              <a:gd name="adj" fmla="val 185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spcCol="0" rtlCol="0" anchor="ctr"/>
          <a:lstStyle/>
          <a:p>
            <a:pPr algn="r"/>
            <a:endParaRPr lang="ru-RU" sz="4000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3472444" y="-64245"/>
            <a:ext cx="56855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</a:b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Информация для Инвесторов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800" y="-16085"/>
            <a:ext cx="2113428" cy="1123136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682387" y="4008186"/>
            <a:ext cx="5580115" cy="248643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Важные детали: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физ.лиц  из дохода удерживается НДФЛ (уплачивает Заемщик)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Ограничение для физ.лиц </a:t>
            </a:r>
            <a:r>
              <a:rPr lang="mr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сумма инвестирования до 600 000 руб. в год на всех инвестиционных площадках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физ.лицо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желает инвестировать больше- рекомендуем открыть ИП с режимом ПНД</a:t>
            </a:r>
          </a:p>
        </p:txBody>
      </p:sp>
      <p:sp>
        <p:nvSpPr>
          <p:cNvPr id="8" name="Rectangle 5"/>
          <p:cNvSpPr/>
          <p:nvPr/>
        </p:nvSpPr>
        <p:spPr>
          <a:xfrm>
            <a:off x="7049095" y="1254033"/>
            <a:ext cx="5050116" cy="515109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/>
              <a:t>Преимущества для Инвесторов:</a:t>
            </a:r>
          </a:p>
          <a:p>
            <a:pPr marL="285750" indent="-285750">
              <a:buFont typeface="Arial" charset="0"/>
              <a:buChar char="•"/>
            </a:pPr>
            <a:endParaRPr lang="ru-RU" b="1" dirty="0"/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Доход больше, чем по вкладам в банках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Тщательная проверка Заемщиков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Поручители и Залоги по займам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Ежемесячное перечисление дохода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Контроль деятельности платформы Центральным Банком РФ и 259 ФЗ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Электронное подписание документов на платформе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Можно начать с небольшой суммы 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Короткий срок возврата инвестиций (от 20 дней до 12 месяцев)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Личный кабинет на платформе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Зарегистрируйтесь! </a:t>
            </a:r>
            <a:r>
              <a:rPr lang="ru-RU" dirty="0">
                <a:solidFill>
                  <a:srgbClr val="C00000"/>
                </a:solidFill>
              </a:rPr>
              <a:t>Регистрация не обязывает инвестировать, просто наблюдайте за интересными проектами!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46479" y="1619908"/>
            <a:ext cx="54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Параметры продукта: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Инвестором может быть физическое и юридическое лицо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Доходность: 11 - 18% годовых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Срок инвестирования: 20 дней - 12 месяцев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Сумма инвестирования: от 5 000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руб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Молния 4"/>
          <p:cNvSpPr/>
          <p:nvPr/>
        </p:nvSpPr>
        <p:spPr>
          <a:xfrm>
            <a:off x="6539166" y="5414811"/>
            <a:ext cx="457200" cy="7366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85900" y="992751"/>
            <a:ext cx="83693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22109" y="1490838"/>
            <a:ext cx="1866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           </a:t>
            </a:r>
            <a:r>
              <a:rPr lang="en-US" b="1" dirty="0">
                <a:solidFill>
                  <a:srgbClr val="C00000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vdelo.pro</a:t>
            </a:r>
            <a:endParaRPr lang="ru-RU" b="1" dirty="0">
              <a:solidFill>
                <a:srgbClr val="C00000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8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/>
          <p:nvPr/>
        </p:nvSpPr>
        <p:spPr>
          <a:xfrm>
            <a:off x="4838700" y="306623"/>
            <a:ext cx="1943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Кейсы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1026" y="97047"/>
            <a:ext cx="1840302" cy="977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426716" y="1318568"/>
            <a:ext cx="2468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Машиностроение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2501900" y="1318568"/>
            <a:ext cx="9309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Производство погрузчиков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Заем на 2 месяца  (2 недели закуп комплектующих,  месяц - цикл производства погрузчика, 2 недели отсрочка платежа после отгрузки покупателю).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11% годовых. Оплата по сделке покрыла выплаченные % и принесла прибыль.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На оформление займа в банке требовалось 2-3 недели, на платформе 3 дня.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26715" y="2930886"/>
            <a:ext cx="246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Строительная компания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85900" y="992751"/>
            <a:ext cx="83693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flipH="1">
            <a:off x="2501900" y="2930886"/>
            <a:ext cx="9309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Строительство в рамках контракта без аванса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Строительная компания по контракту выполняет этапы работ без предоплаты. Компания берет заем на обеспечение выполнения первого этапа работ.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Заем на 4 месяца (срок выполнения первого этапа работ), ставка 15%.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Выплата по первому этапу покрывает выплаченные </a:t>
            </a:r>
            <a:r>
              <a:rPr lang="en-US" dirty="0"/>
              <a:t>% </a:t>
            </a:r>
            <a:r>
              <a:rPr lang="ru-RU" dirty="0"/>
              <a:t>и позволяет выполнять следующий этап.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426715" y="4685212"/>
            <a:ext cx="160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Торговая</a:t>
            </a:r>
          </a:p>
          <a:p>
            <a:r>
              <a:rPr lang="ru-RU" b="1" dirty="0"/>
              <a:t>компания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2501900" y="4685213"/>
            <a:ext cx="9309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Поставка по контрактам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Торговая компания заключает договор с заказчиком на поставку с отсрочкой платежа 30 дней.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Заем на 45 дней (15 дней на закупку и отгрузку и 30 дней на получение платежа от покупателя).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Ставка 15%. Выручка от сделки покрыла выплаченные % и принесла прибыль.</a:t>
            </a:r>
          </a:p>
        </p:txBody>
      </p:sp>
    </p:spTree>
    <p:extLst>
      <p:ext uri="{BB962C8B-B14F-4D97-AF65-F5344CB8AC3E}">
        <p14:creationId xmlns:p14="http://schemas.microsoft.com/office/powerpoint/2010/main" val="116238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896" y="290192"/>
            <a:ext cx="5235903" cy="87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929" y="290192"/>
            <a:ext cx="1364057" cy="67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059" y="2789574"/>
            <a:ext cx="1619520" cy="161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536667" y="2056536"/>
            <a:ext cx="3195696" cy="668230"/>
          </a:xfrm>
        </p:spPr>
        <p:txBody>
          <a:bodyPr/>
          <a:lstStyle/>
          <a:p>
            <a:pPr algn="l" eaLnBrk="1" hangingPunct="1"/>
            <a:r>
              <a:rPr lang="en-US" altLang="ru-RU" sz="3629" dirty="0">
                <a:latin typeface="Avenir Next Cyr" pitchFamily="34" charset="-52"/>
              </a:rPr>
              <a:t>VDELO.PRO</a:t>
            </a:r>
            <a:endParaRPr lang="ru-RU" altLang="ru-RU" sz="3629" dirty="0">
              <a:latin typeface="Avenir Next Cyr" pitchFamily="34" charset="-52"/>
            </a:endParaRPr>
          </a:p>
        </p:txBody>
      </p:sp>
      <p:sp>
        <p:nvSpPr>
          <p:cNvPr id="16390" name="Прямоугольник 9"/>
          <p:cNvSpPr>
            <a:spLocks noChangeArrowheads="1"/>
          </p:cNvSpPr>
          <p:nvPr/>
        </p:nvSpPr>
        <p:spPr bwMode="auto">
          <a:xfrm>
            <a:off x="4002584" y="5001768"/>
            <a:ext cx="43733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Museo Sans Cyrl 300" pitchFamily="50" charset="-52"/>
              </a:rPr>
              <a:t>8 800 201 66 18</a:t>
            </a:r>
            <a:br>
              <a:rPr lang="ru-RU" altLang="ru-RU" sz="1800" b="1" dirty="0">
                <a:latin typeface="Museo Sans Cyrl 300" pitchFamily="50" charset="-52"/>
              </a:rPr>
            </a:br>
            <a:r>
              <a:rPr lang="ru-RU" altLang="ru-RU" sz="1800" b="1" dirty="0">
                <a:latin typeface="Museo Sans Cyrl 300" pitchFamily="50" charset="-52"/>
              </a:rPr>
              <a:t>support@vdelo.pro</a:t>
            </a:r>
          </a:p>
        </p:txBody>
      </p:sp>
      <p:sp>
        <p:nvSpPr>
          <p:cNvPr id="16391" name="Прямоугольник 10"/>
          <p:cNvSpPr>
            <a:spLocks noChangeArrowheads="1"/>
          </p:cNvSpPr>
          <p:nvPr/>
        </p:nvSpPr>
        <p:spPr bwMode="auto">
          <a:xfrm>
            <a:off x="5738124" y="6215693"/>
            <a:ext cx="1170513" cy="31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52">
                <a:latin typeface="Avenir Next Cyr" pitchFamily="34" charset="-52"/>
              </a:rPr>
              <a:t>vdelo.invest</a:t>
            </a:r>
          </a:p>
        </p:txBody>
      </p:sp>
      <p:pic>
        <p:nvPicPr>
          <p:cNvPr id="16392" name="Рисунок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336" y="6225775"/>
            <a:ext cx="257788" cy="25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Прямоугольник 13"/>
          <p:cNvSpPr>
            <a:spLocks noChangeArrowheads="1"/>
          </p:cNvSpPr>
          <p:nvPr/>
        </p:nvSpPr>
        <p:spPr bwMode="auto">
          <a:xfrm>
            <a:off x="4153957" y="6212813"/>
            <a:ext cx="1105944" cy="31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52"/>
              <a:t>Vdelo.invest</a:t>
            </a:r>
          </a:p>
        </p:txBody>
      </p:sp>
      <p:pic>
        <p:nvPicPr>
          <p:cNvPr id="16394" name="Рисунок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568" y="6212813"/>
            <a:ext cx="259227" cy="25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Прямоугольник 16"/>
          <p:cNvSpPr>
            <a:spLocks noChangeArrowheads="1"/>
          </p:cNvSpPr>
          <p:nvPr/>
        </p:nvSpPr>
        <p:spPr bwMode="auto">
          <a:xfrm>
            <a:off x="7440382" y="6235855"/>
            <a:ext cx="1058303" cy="31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52">
                <a:latin typeface="Avenir Next Cyr" pitchFamily="34" charset="-52"/>
              </a:rPr>
              <a:t>_vdelo.pro</a:t>
            </a:r>
          </a:p>
        </p:txBody>
      </p:sp>
      <p:pic>
        <p:nvPicPr>
          <p:cNvPr id="16396" name="Рисунок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155" y="6240176"/>
            <a:ext cx="259227" cy="25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Рисунок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798" y="2805414"/>
            <a:ext cx="1603681" cy="160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Заголовок 1"/>
          <p:cNvSpPr txBox="1">
            <a:spLocks noChangeArrowheads="1"/>
          </p:cNvSpPr>
          <p:nvPr/>
        </p:nvSpPr>
        <p:spPr bwMode="auto">
          <a:xfrm>
            <a:off x="6685743" y="2056536"/>
            <a:ext cx="3195695" cy="668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3629" dirty="0">
                <a:latin typeface="Avenir Next Cyr" pitchFamily="34" charset="-52"/>
              </a:rPr>
              <a:t>TELEGRAM</a:t>
            </a:r>
            <a:endParaRPr lang="ru-RU" altLang="ru-RU" sz="3629" dirty="0">
              <a:latin typeface="Avenir Next Cyr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72695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</TotalTime>
  <Words>468</Words>
  <Application>Microsoft Office PowerPoint</Application>
  <PresentationFormat>Широкоэкранный</PresentationFormat>
  <Paragraphs>73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Avenir Next Cyr</vt:lpstr>
      <vt:lpstr>Calibri</vt:lpstr>
      <vt:lpstr>Calibri Light</vt:lpstr>
      <vt:lpstr>Mangal</vt:lpstr>
      <vt:lpstr>Museo Sans Cyrl 300</vt:lpstr>
      <vt:lpstr>Segoe UI</vt:lpstr>
      <vt:lpstr>Segoe UI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VDELO.PRO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1</cp:lastModifiedBy>
  <cp:revision>83</cp:revision>
  <cp:lastPrinted>2021-02-05T17:11:30Z</cp:lastPrinted>
  <dcterms:created xsi:type="dcterms:W3CDTF">2020-12-13T13:05:06Z</dcterms:created>
  <dcterms:modified xsi:type="dcterms:W3CDTF">2021-03-30T10:33:53Z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-1041805981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ovg@sofp.ru</vt:lpwstr>
  </property>
  <property fmtid="{D5CDD505-2E9C-101B-9397-08002B2CF9AE}" pid="6" name="_AuthorEmailDisplayName">
    <vt:lpwstr>Гроховская Ольга Владимировна</vt:lpwstr>
  </property>
</Properties>
</file>