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jpeg"/>
  <Override PartName="/ppt/media/image20.jpg" ContentType="image/jpeg"/>
  <Override PartName="/ppt/media/image25.jpg" ContentType="image/jpeg"/>
  <Override PartName="/ppt/media/image26.jpg" ContentType="image/jpeg"/>
  <Override PartName="/ppt/media/image28.jpg" ContentType="image/jpeg"/>
  <Override PartName="/ppt/media/image30.jpg" ContentType="image/jpeg"/>
  <Override PartName="/ppt/media/image32.jpg" ContentType="image/jpeg"/>
  <Override PartName="/ppt/media/image34.jpg" ContentType="image/jpeg"/>
  <Override PartName="/ppt/media/image35.jpg" ContentType="image/jpeg"/>
  <Override PartName="/ppt/media/image3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1" r:id="rId2"/>
    <p:sldId id="267" r:id="rId3"/>
    <p:sldId id="269" r:id="rId4"/>
    <p:sldId id="285" r:id="rId5"/>
    <p:sldId id="335" r:id="rId6"/>
    <p:sldId id="327" r:id="rId7"/>
    <p:sldId id="336" r:id="rId8"/>
    <p:sldId id="328" r:id="rId9"/>
    <p:sldId id="333" r:id="rId10"/>
    <p:sldId id="319" r:id="rId11"/>
    <p:sldId id="320" r:id="rId12"/>
    <p:sldId id="325" r:id="rId13"/>
    <p:sldId id="326" r:id="rId14"/>
    <p:sldId id="324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263" r:id="rId23"/>
    <p:sldId id="344" r:id="rId24"/>
    <p:sldId id="345" r:id="rId25"/>
    <p:sldId id="346" r:id="rId26"/>
    <p:sldId id="347" r:id="rId27"/>
    <p:sldId id="348" r:id="rId28"/>
    <p:sldId id="349" r:id="rId29"/>
    <p:sldId id="274" r:id="rId30"/>
    <p:sldId id="280" r:id="rId31"/>
    <p:sldId id="282" r:id="rId32"/>
    <p:sldId id="281" r:id="rId33"/>
    <p:sldId id="283" r:id="rId34"/>
    <p:sldId id="275" r:id="rId35"/>
    <p:sldId id="289" r:id="rId36"/>
    <p:sldId id="27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953" autoAdjust="0"/>
  </p:normalViewPr>
  <p:slideViewPr>
    <p:cSldViewPr>
      <p:cViewPr>
        <p:scale>
          <a:sx n="70" d="100"/>
          <a:sy n="70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F95AA-F0AD-40C2-A468-E073BBEABF86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3AB21-605A-4870-BC22-C77F0F6E6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85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1"/>
          <p:cNvSpPr>
            <a:spLocks noChangeArrowheads="1"/>
          </p:cNvSpPr>
          <p:nvPr/>
        </p:nvSpPr>
        <p:spPr bwMode="auto">
          <a:xfrm>
            <a:off x="228600" y="1484313"/>
            <a:ext cx="8686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alt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Гаринского</a:t>
            </a:r>
            <a:r>
              <a:rPr lang="ru-RU" alt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городского округа предупреждает Ваша безопасность в Ваших руках</a:t>
            </a:r>
          </a:p>
          <a:p>
            <a:pPr algn="ctr" eaLnBrk="1" hangingPunct="1"/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Личная </a:t>
            </a: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безопасность зимой. Советы 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Снеговика для детей</a:t>
            </a:r>
          </a:p>
          <a:p>
            <a:pPr algn="ctr" eaLnBrk="1" hangingPunct="1"/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Прямоугольник 6"/>
          <p:cNvSpPr>
            <a:spLocks noChangeArrowheads="1"/>
          </p:cNvSpPr>
          <p:nvPr/>
        </p:nvSpPr>
        <p:spPr bwMode="auto">
          <a:xfrm>
            <a:off x="3708400" y="6165850"/>
            <a:ext cx="1799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       2019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3645024"/>
            <a:ext cx="5974076" cy="25208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6" t="22667" r="17726" b="24869"/>
          <a:stretch/>
        </p:blipFill>
        <p:spPr>
          <a:xfrm>
            <a:off x="7737765" y="194824"/>
            <a:ext cx="1171768" cy="7160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6" t="22667" r="17726" b="24869"/>
          <a:stretch/>
        </p:blipFill>
        <p:spPr>
          <a:xfrm>
            <a:off x="91910" y="221818"/>
            <a:ext cx="1171768" cy="71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Рисунок4.jpg"/>
          <p:cNvPicPr>
            <a:picLocks noChangeAspect="1" noChangeArrowheads="1"/>
          </p:cNvPicPr>
          <p:nvPr/>
        </p:nvPicPr>
        <p:blipFill rotWithShape="1">
          <a:blip r:embed="rId2" cstate="print"/>
          <a:srcRect l="2110" t="8432" r="49374" b="1631"/>
          <a:stretch/>
        </p:blipFill>
        <p:spPr bwMode="auto">
          <a:xfrm>
            <a:off x="395536" y="1055867"/>
            <a:ext cx="4032448" cy="561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4" descr="Рисунок4.jpg"/>
          <p:cNvPicPr>
            <a:picLocks noChangeAspect="1" noChangeArrowheads="1"/>
          </p:cNvPicPr>
          <p:nvPr/>
        </p:nvPicPr>
        <p:blipFill rotWithShape="1">
          <a:blip r:embed="rId2" cstate="print"/>
          <a:srcRect l="50625"/>
          <a:stretch/>
        </p:blipFill>
        <p:spPr bwMode="auto">
          <a:xfrm>
            <a:off x="5436096" y="908720"/>
            <a:ext cx="3371106" cy="51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95736" y="260648"/>
            <a:ext cx="4597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Обморожение! Первая помощь!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70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Рисунок4.jpg"/>
          <p:cNvPicPr>
            <a:picLocks noChangeAspect="1" noChangeArrowheads="1"/>
          </p:cNvPicPr>
          <p:nvPr/>
        </p:nvPicPr>
        <p:blipFill rotWithShape="1">
          <a:blip r:embed="rId2" cstate="print"/>
          <a:srcRect l="2110" t="8432" r="49374" b="1631"/>
          <a:stretch/>
        </p:blipFill>
        <p:spPr bwMode="auto">
          <a:xfrm>
            <a:off x="395536" y="471542"/>
            <a:ext cx="331236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4" descr="Рисунок4.jpg"/>
          <p:cNvPicPr>
            <a:picLocks noChangeAspect="1" noChangeArrowheads="1"/>
          </p:cNvPicPr>
          <p:nvPr/>
        </p:nvPicPr>
        <p:blipFill rotWithShape="1">
          <a:blip r:embed="rId2" cstate="print"/>
          <a:srcRect l="53789" t="1155" r="-3164" b="64654"/>
          <a:stretch/>
        </p:blipFill>
        <p:spPr bwMode="auto">
          <a:xfrm>
            <a:off x="5076056" y="1412776"/>
            <a:ext cx="3672408" cy="207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4453151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Доставить пострадавшего в помещение и постараться согреть. Лучше всего это сделать с помощью ванны, температура воды в которой должна быть от 30 до 40 градусов. Обмороженные конечности сначала опускают в воду с температурой 20 градусов, за 20-30 минут доводят температуру воды до 40 градусов.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5836" y="178380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Снеговика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Рисунок4.jpg"/>
          <p:cNvPicPr>
            <a:picLocks noChangeAspect="1" noChangeArrowheads="1"/>
          </p:cNvPicPr>
          <p:nvPr/>
        </p:nvPicPr>
        <p:blipFill rotWithShape="1">
          <a:blip r:embed="rId2" cstate="print"/>
          <a:srcRect l="2110" t="8432" r="49374" b="1631"/>
          <a:stretch/>
        </p:blipFill>
        <p:spPr bwMode="auto">
          <a:xfrm>
            <a:off x="323528" y="548680"/>
            <a:ext cx="331236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4" descr="Рисунок4.jpg"/>
          <p:cNvPicPr>
            <a:picLocks noChangeAspect="1" noChangeArrowheads="1"/>
          </p:cNvPicPr>
          <p:nvPr/>
        </p:nvPicPr>
        <p:blipFill rotWithShape="1">
          <a:blip r:embed="rId2" cstate="print"/>
          <a:srcRect l="52733" t="36537" r="861" b="32547"/>
          <a:stretch/>
        </p:blipFill>
        <p:spPr bwMode="auto">
          <a:xfrm>
            <a:off x="3923928" y="1628800"/>
            <a:ext cx="4968552" cy="248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95836" y="178380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Снеговика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615050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Если на обмороженном участке нет пузырей или отека, протрите его водкой или спиртом и чистыми руками сделайте массаж отмороженной части тела, движениями по направлению к сердцу.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97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Рисунок4.jpg"/>
          <p:cNvPicPr>
            <a:picLocks noChangeAspect="1" noChangeArrowheads="1"/>
          </p:cNvPicPr>
          <p:nvPr/>
        </p:nvPicPr>
        <p:blipFill rotWithShape="1">
          <a:blip r:embed="rId2" cstate="print"/>
          <a:srcRect l="2110" t="8432" r="49374" b="1631"/>
          <a:stretch/>
        </p:blipFill>
        <p:spPr bwMode="auto">
          <a:xfrm>
            <a:off x="395536" y="640045"/>
            <a:ext cx="331236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4" descr="Рисунок4.jpg"/>
          <p:cNvPicPr>
            <a:picLocks noChangeAspect="1" noChangeArrowheads="1"/>
          </p:cNvPicPr>
          <p:nvPr/>
        </p:nvPicPr>
        <p:blipFill rotWithShape="1">
          <a:blip r:embed="rId2" cstate="print"/>
          <a:srcRect l="52734" t="68859" r="1915"/>
          <a:stretch/>
        </p:blipFill>
        <p:spPr bwMode="auto">
          <a:xfrm>
            <a:off x="3923928" y="1222800"/>
            <a:ext cx="4968552" cy="256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95836" y="178380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Снеговика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06215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Дать тёплое сладкое питьё или пищу с большим содержанием сахара.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14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60648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 обморожении лица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764704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Уши, щеки и нос можно согревать теплыми ладонями или подогретыми кусками ткани, ни в коем случае не растирать! Первая помощь при обморожении лица – это медленное согревание, наложение сухой повязки, а после восстановления кровообращения –  смазывание животным жиром.</a:t>
            </a:r>
          </a:p>
        </p:txBody>
      </p:sp>
      <p:pic>
        <p:nvPicPr>
          <p:cNvPr id="9" name="Рисунок 4" descr="Рисунок4.jpg"/>
          <p:cNvPicPr>
            <a:picLocks noChangeAspect="1" noChangeArrowheads="1"/>
          </p:cNvPicPr>
          <p:nvPr/>
        </p:nvPicPr>
        <p:blipFill rotWithShape="1">
          <a:blip r:embed="rId2" cstate="print"/>
          <a:srcRect l="2110" t="8432" r="49374" b="1631"/>
          <a:stretch/>
        </p:blipFill>
        <p:spPr bwMode="auto">
          <a:xfrm>
            <a:off x="323528" y="2749473"/>
            <a:ext cx="2808312" cy="390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8677" r="4546" b="2811"/>
          <a:stretch/>
        </p:blipFill>
        <p:spPr>
          <a:xfrm>
            <a:off x="6084168" y="2862689"/>
            <a:ext cx="2736304" cy="38560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178101"/>
            <a:ext cx="3049959" cy="304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2782" y="3570347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Снеговика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78" y="2906388"/>
            <a:ext cx="2500630" cy="1866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t="3700" r="7261" b="7222"/>
          <a:stretch/>
        </p:blipFill>
        <p:spPr>
          <a:xfrm>
            <a:off x="6228184" y="2829072"/>
            <a:ext cx="2664297" cy="1944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4664"/>
            <a:ext cx="3879741" cy="2304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265" y="4365104"/>
            <a:ext cx="1877194" cy="187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8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16632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Снеговика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36712"/>
            <a:ext cx="3879741" cy="2304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79512" y="337658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после плотного завтрака или обеда можно выходить на улицу в сильный мороз.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2" y="4797152"/>
            <a:ext cx="1877194" cy="18771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797152"/>
            <a:ext cx="1877194" cy="18771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764070"/>
            <a:ext cx="1877194" cy="187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16632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Снеговика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36712"/>
            <a:ext cx="3879741" cy="2304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3501008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Второе правило поведения в сильные морозы — нужно постоянно двигаться. Нельзя стоять на одном месте, тем более прислоняться или садиться на  металлические предметы.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785547"/>
            <a:ext cx="1877194" cy="18771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62" y="4744405"/>
            <a:ext cx="1877194" cy="18771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49391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16632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Снеговика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36712"/>
            <a:ext cx="3879741" cy="2304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79512" y="3405898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Третье правило поведения в сильные морозы — нужно тепло одеваться. Чтобы руки оставались теплыми, носите варежки, а не перчатки, обувайте теплую и просторную обувь,  на голове должен быть теплый головной убор. Это обязательно!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103533"/>
            <a:ext cx="1877194" cy="1525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063381"/>
            <a:ext cx="1606252" cy="16062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037827"/>
            <a:ext cx="1877194" cy="159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2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16632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Снеговика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36712"/>
            <a:ext cx="3879741" cy="2304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5496" y="3157028"/>
            <a:ext cx="8856984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Четвёртое  правило поведения в сильные морозы - берегите уши, нос, щеки и пальцы. Нельзя растирать отмороженные участки снегом. Снег охлаждает еще больше, а острые льдинки могут поранить кожу.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835036"/>
            <a:ext cx="1872208" cy="1872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645493"/>
            <a:ext cx="2061751" cy="20617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49392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5" descr="80611855_zima.gif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853135"/>
            <a:ext cx="8496944" cy="5888233"/>
          </a:xfrm>
        </p:spPr>
      </p:pic>
      <p:sp>
        <p:nvSpPr>
          <p:cNvPr id="2" name="Прямоугольник 1"/>
          <p:cNvSpPr/>
          <p:nvPr/>
        </p:nvSpPr>
        <p:spPr>
          <a:xfrm>
            <a:off x="1979712" y="188640"/>
            <a:ext cx="5300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Зима – прекрасная пора для отдыха!</a:t>
            </a:r>
          </a:p>
        </p:txBody>
      </p:sp>
    </p:spTree>
    <p:extLst>
      <p:ext uri="{BB962C8B-B14F-4D97-AF65-F5344CB8AC3E}">
        <p14:creationId xmlns:p14="http://schemas.microsoft.com/office/powerpoint/2010/main" val="162939918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16632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Снеговика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36712"/>
            <a:ext cx="3879741" cy="2304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07504" y="3140968"/>
            <a:ext cx="8928992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Пятое -постарайтесь не надевать на улицу серьги и кольца. Металл на морозе так сильно остывает, что может вызвать обморожение. А кольца затрудняют циркуляцию крови в пальцах, и они еще больше мерзнут даже в варежках.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02138"/>
            <a:ext cx="1872208" cy="1872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4813990"/>
            <a:ext cx="1872208" cy="1872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932453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16632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Снеговика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36712"/>
            <a:ext cx="3879741" cy="2304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3284984"/>
            <a:ext cx="8784976" cy="16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шестое правило- на морозе нельзя курить. Никотин снижает циркуляцию крови в периферических сосудах, в основном в пальцах рук и ног, что делает их более уязвимыми для мороза.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86114"/>
            <a:ext cx="2088232" cy="2088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218" y="5040101"/>
            <a:ext cx="1662869" cy="16628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658122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5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79512" y="1791222"/>
            <a:ext cx="6120680" cy="1888369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304704" bIns="0" anchor="ctr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Тренируйте сосуды. Для этой цели полезно закаливание, контрастный душ по утрам и успокаивающая теплая ванна с морской солью перед сном.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8677" r="4546" b="2811"/>
          <a:stretch/>
        </p:blipFill>
        <p:spPr>
          <a:xfrm>
            <a:off x="6444208" y="1263655"/>
            <a:ext cx="2520280" cy="35516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188640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Советы Снеговика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Как стать морозоустойчивым?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Максим\Desktop\detia-614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531" y="4287779"/>
            <a:ext cx="1785950" cy="214314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345678"/>
            <a:ext cx="2798613" cy="208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8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79512" y="1988808"/>
            <a:ext cx="6120680" cy="1493197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304704" bIns="0" anchor="ctr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Принимайте витамины А, С, Е и PP, они обладают свойством укреплять стенки сосудов.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8640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Советы Снеговика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Как стать морозоустойчивым?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82257"/>
            <a:ext cx="2592288" cy="3630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13" y="3984375"/>
            <a:ext cx="3076661" cy="20574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93804"/>
            <a:ext cx="1309206" cy="15473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37" y="4304501"/>
            <a:ext cx="1835311" cy="132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79512" y="1804526"/>
            <a:ext cx="6120680" cy="1861759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304704" bIns="0" anchor="ctr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профилактики простудных заболеваний на помощь придут натуральные иммуностимуляторы: эхинацея, мед, прополис, чеснок.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8640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Советы Снеговика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Как стать морозоустойчивым?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340769"/>
            <a:ext cx="2448272" cy="3168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93235"/>
            <a:ext cx="3240360" cy="17109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272784"/>
            <a:ext cx="2774117" cy="173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79512" y="1593636"/>
            <a:ext cx="6120680" cy="2283542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304704" bIns="0" anchor="ctr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Включите в рацион «согревающую» пищу: ешьте больше овощей и фруктов, особенно имеющих красную и сине-фиолетовую окраску — такие дары природы хорошо действуют на сосуды.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8640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Советы Снеговика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Как стать морозоустойчивым?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82257"/>
            <a:ext cx="2592288" cy="3630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81845"/>
            <a:ext cx="3024336" cy="239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4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79512" y="1804526"/>
            <a:ext cx="6120680" cy="1861759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304704" bIns="0" anchor="ctr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Людям с плохой переносимостью холода следует чаще есть гречку, богатую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рутином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который укрепляет стенки капилляров.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8640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Советы Снеговика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Как стать морозоустойчивым?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8677" r="4546" b="2811"/>
          <a:stretch/>
        </p:blipFill>
        <p:spPr>
          <a:xfrm>
            <a:off x="6444208" y="1263655"/>
            <a:ext cx="2520280" cy="35516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47598"/>
            <a:ext cx="2793686" cy="20114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42" y="4653136"/>
            <a:ext cx="2448272" cy="133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79512" y="1606941"/>
            <a:ext cx="6120680" cy="2256931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304704" bIns="0" anchor="ctr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перед тем как выйти на мороз, надо плотно поесть горячего, лучше жирного бульона. Жир даст дополнительную энергию, которая уйдет на поддержание внутренней температуры.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8640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Советы Снеговика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Как стать морозоустойчивым?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82257"/>
            <a:ext cx="2592288" cy="3630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21088"/>
            <a:ext cx="2736304" cy="23236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40732"/>
            <a:ext cx="2376264" cy="129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8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79512" y="1848133"/>
            <a:ext cx="6120680" cy="2283542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304704" bIns="0" anchor="ctr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Согревайте замерзшие конечности точечным массажем. Прямо по центру верхней фаланги среднего пальца находится точка «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чжун-чун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Здесь и расположен волшебный «обогреватель».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8640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Советы Снеговика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Как стать морозоустойчивым?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484784"/>
            <a:ext cx="2448272" cy="32643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365104"/>
            <a:ext cx="2952328" cy="22142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833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5" r="8202" b="13240"/>
          <a:stretch/>
        </p:blipFill>
        <p:spPr>
          <a:xfrm>
            <a:off x="4644008" y="1705544"/>
            <a:ext cx="4248471" cy="4823073"/>
          </a:xfrm>
          <a:prstGeom prst="rect">
            <a:avLst/>
          </a:prstGeom>
        </p:spPr>
      </p:pic>
      <p:pic>
        <p:nvPicPr>
          <p:cNvPr id="3" name="Picture 2" descr="https://cs7063.vk.me/c540107/v540107891/4317f/aclEln925H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" t="24072" r="5858" b="5126"/>
          <a:stretch/>
        </p:blipFill>
        <p:spPr bwMode="auto">
          <a:xfrm>
            <a:off x="179512" y="1700808"/>
            <a:ext cx="4248472" cy="48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116632"/>
            <a:ext cx="28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Третья опасность!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912454"/>
            <a:ext cx="1547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Гололёд!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10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12" descr="http://go2.imgsmail.ru/imgpreview?key=46d90a03cc093594&amp;mb=imgdb_preview_2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26541"/>
            <a:ext cx="2079873" cy="277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4" descr="http://img0.liveinternet.ru/images/attach/c/4/81/594/81594088_0_67f83_3bb64c05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69992"/>
            <a:ext cx="21431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6" descr="http://s60.radikal.ru/i168/1010/af/537cff2d7c59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1643"/>
            <a:ext cx="2144961" cy="302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8" descr="http://s39.radikal.ru/i086/1010/9e/39f3bc2b176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0392"/>
            <a:ext cx="2116583" cy="280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9872" y="5949280"/>
            <a:ext cx="2295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забавы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45219" y="264876"/>
            <a:ext cx="2309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зимой!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08240"/>
            <a:ext cx="3888432" cy="46593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829266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0349" y="251283"/>
            <a:ext cx="5824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Осторожно! Гололёд! Советы Снеговика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4941168"/>
            <a:ext cx="8674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пройти по льду и не упасть, сохраняйте центр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тяжести над ногой, выставленной вперёд. Нога при этом должна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находиться под углом 90 градусов к поверхности льда. </a:t>
            </a:r>
          </a:p>
        </p:txBody>
      </p:sp>
      <p:pic>
        <p:nvPicPr>
          <p:cNvPr id="6" name="Picture 2" descr="https://cs7063.vk.me/c540107/v540107891/4317f/aclEln925H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" t="24072" r="5858" b="5126"/>
          <a:stretch/>
        </p:blipFill>
        <p:spPr bwMode="auto">
          <a:xfrm>
            <a:off x="393798" y="908720"/>
            <a:ext cx="316835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7" r="65685" b="44574"/>
          <a:stretch/>
        </p:blipFill>
        <p:spPr>
          <a:xfrm>
            <a:off x="4860032" y="1446529"/>
            <a:ext cx="3672408" cy="25247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980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7" r="65685" b="44574"/>
          <a:stretch/>
        </p:blipFill>
        <p:spPr>
          <a:xfrm>
            <a:off x="4932040" y="1412776"/>
            <a:ext cx="3672408" cy="25247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820349" y="251283"/>
            <a:ext cx="5824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Осторожно! Гололёд! Советы Снеговика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4941168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Передвигаться следует осторожно, наступая на всю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 подошвы. Такая походка позволяет пингвинам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свободно передвигаться по льду.</a:t>
            </a:r>
          </a:p>
        </p:txBody>
      </p:sp>
      <p:pic>
        <p:nvPicPr>
          <p:cNvPr id="6" name="Picture 2" descr="https://cs7063.vk.me/c540107/v540107891/4317f/aclEln925H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" t="24072" r="5858" b="5126"/>
          <a:stretch/>
        </p:blipFill>
        <p:spPr bwMode="auto">
          <a:xfrm>
            <a:off x="395536" y="1026858"/>
            <a:ext cx="316835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4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2" t="15637" r="35001" b="44574"/>
          <a:stretch/>
        </p:blipFill>
        <p:spPr>
          <a:xfrm>
            <a:off x="5292080" y="1551826"/>
            <a:ext cx="3096344" cy="23489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9512" y="4941168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гололёд следует надевать обувь на нескользкой подошве.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 каблуки прикрепить металлические набойки или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поролон. Если вы поскользнулись, присядьте, чтобы снизить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высоту падения.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0349" y="251283"/>
            <a:ext cx="5824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Осторожно! Гололёд! Советы Снеговика</a:t>
            </a:r>
          </a:p>
        </p:txBody>
      </p:sp>
      <p:pic>
        <p:nvPicPr>
          <p:cNvPr id="7" name="Picture 2" descr="https://cs7063.vk.me/c540107/v540107891/4317f/aclEln925H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" t="24072" r="5858" b="5126"/>
          <a:stretch/>
        </p:blipFill>
        <p:spPr bwMode="auto">
          <a:xfrm>
            <a:off x="395536" y="1026858"/>
            <a:ext cx="316835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9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1" t="15637" b="44574"/>
          <a:stretch/>
        </p:blipFill>
        <p:spPr>
          <a:xfrm>
            <a:off x="5292080" y="1894444"/>
            <a:ext cx="3456384" cy="23318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9512" y="530120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упали и получили травму, срочно обратитесь в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травматологический пункт</a:t>
            </a:r>
          </a:p>
        </p:txBody>
      </p:sp>
      <p:pic>
        <p:nvPicPr>
          <p:cNvPr id="4" name="Picture 2" descr="https://cs7063.vk.me/c540107/v540107891/4317f/aclEln925H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" t="24072" r="5858" b="5126"/>
          <a:stretch/>
        </p:blipFill>
        <p:spPr bwMode="auto">
          <a:xfrm>
            <a:off x="539552" y="1196752"/>
            <a:ext cx="316835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0349" y="251283"/>
            <a:ext cx="5824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Осторожно! Гололёд! Советы Снеговика</a:t>
            </a:r>
          </a:p>
        </p:txBody>
      </p:sp>
    </p:spTree>
    <p:extLst>
      <p:ext uri="{BB962C8B-B14F-4D97-AF65-F5344CB8AC3E}">
        <p14:creationId xmlns:p14="http://schemas.microsoft.com/office/powerpoint/2010/main" val="222765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b="9050"/>
          <a:stretch/>
        </p:blipFill>
        <p:spPr>
          <a:xfrm>
            <a:off x="4572000" y="1628800"/>
            <a:ext cx="4374538" cy="4752528"/>
          </a:xfrm>
          <a:prstGeom prst="rect">
            <a:avLst/>
          </a:prstGeom>
        </p:spPr>
      </p:pic>
      <p:pic>
        <p:nvPicPr>
          <p:cNvPr id="4" name="Picture 2" descr="https://cs7063.vk.me/c540107/v540107891/4317f/aclEln925H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" t="24072" r="5858" b="5126"/>
          <a:stretch/>
        </p:blipFill>
        <p:spPr bwMode="auto">
          <a:xfrm>
            <a:off x="107503" y="1628800"/>
            <a:ext cx="418222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332656"/>
            <a:ext cx="7219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Осторожно! Гололёд! Повторим советы Снеговика</a:t>
            </a:r>
          </a:p>
        </p:txBody>
      </p:sp>
    </p:spTree>
    <p:extLst>
      <p:ext uri="{BB962C8B-B14F-4D97-AF65-F5344CB8AC3E}">
        <p14:creationId xmlns:p14="http://schemas.microsoft.com/office/powerpoint/2010/main" val="198688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44724"/>
            <a:ext cx="6865097" cy="5688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8677" r="4546" b="2811"/>
          <a:stretch/>
        </p:blipFill>
        <p:spPr>
          <a:xfrm>
            <a:off x="5080292" y="944724"/>
            <a:ext cx="3884196" cy="47165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0785" y="260648"/>
            <a:ext cx="6690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себя! Соблюдайте советы Снеговика!</a:t>
            </a:r>
          </a:p>
        </p:txBody>
      </p:sp>
    </p:spTree>
    <p:extLst>
      <p:ext uri="{BB962C8B-B14F-4D97-AF65-F5344CB8AC3E}">
        <p14:creationId xmlns:p14="http://schemas.microsoft.com/office/powerpoint/2010/main" val="123822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4" y="1427641"/>
            <a:ext cx="8775843" cy="50256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Друзья! Много полезного и интересного вы можете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на этом сайте!</a:t>
            </a:r>
          </a:p>
        </p:txBody>
      </p:sp>
    </p:spTree>
    <p:extLst>
      <p:ext uri="{BB962C8B-B14F-4D97-AF65-F5344CB8AC3E}">
        <p14:creationId xmlns:p14="http://schemas.microsoft.com/office/powerpoint/2010/main" val="22513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568952" cy="59579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8" y="188640"/>
            <a:ext cx="5710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забудь, дружок, об опасностях зимы!</a:t>
            </a:r>
          </a:p>
        </p:txBody>
      </p:sp>
    </p:spTree>
    <p:extLst>
      <p:ext uri="{BB962C8B-B14F-4D97-AF65-F5344CB8AC3E}">
        <p14:creationId xmlns:p14="http://schemas.microsoft.com/office/powerpoint/2010/main" val="14760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8677" r="4546" b="2811"/>
          <a:stretch/>
        </p:blipFill>
        <p:spPr>
          <a:xfrm>
            <a:off x="4572000" y="1222469"/>
            <a:ext cx="4248472" cy="55076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87824" y="188640"/>
            <a:ext cx="2879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Первая опасность!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58144_html_1f67a9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65661"/>
            <a:ext cx="3168352" cy="48644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1186055"/>
            <a:ext cx="260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Переохлаждение!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485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332656"/>
            <a:ext cx="2522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Переохлаждение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93672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переохлаждения: </a:t>
            </a:r>
            <a:br>
              <a:rPr lang="ru-RU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озноб и дрожь; </a:t>
            </a:r>
            <a:br>
              <a:rPr lang="ru-RU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нарушение сознания (заторможенность и апатия, бред); </a:t>
            </a:r>
            <a:br>
              <a:rPr lang="ru-RU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посинение или побледнение губ; </a:t>
            </a:r>
            <a:br>
              <a:rPr lang="ru-RU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снижение температуры тела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4"/>
          <a:stretch/>
        </p:blipFill>
        <p:spPr>
          <a:xfrm>
            <a:off x="323528" y="3349655"/>
            <a:ext cx="2664296" cy="3024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Moro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46966"/>
            <a:ext cx="2880320" cy="3127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47" y="3645024"/>
            <a:ext cx="2211611" cy="221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8677" r="4546" b="2811"/>
          <a:stretch/>
        </p:blipFill>
        <p:spPr>
          <a:xfrm>
            <a:off x="4572000" y="1222469"/>
            <a:ext cx="4248472" cy="55076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87824" y="188640"/>
            <a:ext cx="2843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Вторая опасность!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58144_html_1f67a9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65661"/>
            <a:ext cx="3168352" cy="48644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1186055"/>
            <a:ext cx="2198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Обморожение!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130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260648"/>
            <a:ext cx="2139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Обморожени</a:t>
            </a:r>
            <a:r>
              <a:rPr lang="ru-RU" altLang="ja-JP" sz="2400" b="1" dirty="0"/>
              <a:t>е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11151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ja-JP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обморожения конечностей:</a:t>
            </a:r>
            <a:r>
              <a:rPr lang="ru-RU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потеря чувствительности; </a:t>
            </a:r>
            <a:br>
              <a:rPr lang="ru-RU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кожа бледная, твёрдая и холодная наощупь; </a:t>
            </a:r>
            <a:br>
              <a:rPr lang="ru-RU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нет пульса у лодыжек; </a:t>
            </a:r>
            <a:br>
              <a:rPr lang="ru-RU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 постукивании пальцем слышен деревянный звук.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4"/>
          <a:stretch/>
        </p:blipFill>
        <p:spPr>
          <a:xfrm>
            <a:off x="304688" y="3336328"/>
            <a:ext cx="2827152" cy="3024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Moro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44219"/>
            <a:ext cx="2880320" cy="3127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650011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87868"/>
            <a:ext cx="878497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79438" algn="l"/>
              </a:tabLst>
            </a:pPr>
            <a:endParaRPr lang="ru-RU" altLang="ru-RU" sz="2400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"/>
              <a:tabLst>
                <a:tab pos="579438" algn="l"/>
              </a:tabLst>
            </a:pP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Срочно завести пострадавшего в тёплое помещение.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"/>
              <a:tabLst>
                <a:tab pos="579438" algn="l"/>
              </a:tabLst>
            </a:pP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Быстро освободить его от мокрой одежды.</a:t>
            </a:r>
            <a:endParaRPr lang="ru-RU" altLang="ru-RU" sz="2400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"/>
              <a:tabLst>
                <a:tab pos="579438" algn="l"/>
              </a:tabLst>
            </a:pP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Вызвать скорую помощь («03»).</a:t>
            </a:r>
            <a:endParaRPr lang="ru-RU" altLang="ru-RU" sz="2400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"/>
              <a:tabLst>
                <a:tab pos="579438" algn="l"/>
              </a:tabLst>
            </a:pP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Постепенно согревать пострадавшего сухим теплом.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"/>
              <a:tabLst>
                <a:tab pos="579438" algn="l"/>
              </a:tabLst>
            </a:pP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Нельзя использовать экстремальное согревание!</a:t>
            </a:r>
            <a:endParaRPr lang="ru-RU" altLang="ru-RU" sz="2400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"/>
              <a:tabLst>
                <a:tab pos="579438" algn="l"/>
              </a:tabLst>
            </a:pP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Положить теплые грелки в подмышечную область.</a:t>
            </a:r>
            <a:endParaRPr lang="ru-RU" altLang="ru-RU" sz="2400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"/>
              <a:tabLst>
                <a:tab pos="579438" algn="l"/>
              </a:tabLst>
            </a:pP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Дать пострадавшему теплый сладкий чай.</a:t>
            </a:r>
            <a:endParaRPr lang="ru-RU" altLang="ru-RU" sz="2400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"/>
              <a:tabLst>
                <a:tab pos="579438" algn="l"/>
              </a:tabLst>
            </a:pP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Если пострадавший без сознания, уложить его на бок,    укрыть чем-то теплым.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"/>
              <a:tabLst>
                <a:tab pos="579438" algn="l"/>
              </a:tabLst>
            </a:pP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Наблюдать за его состоянием до приезда врача. </a:t>
            </a:r>
            <a:endParaRPr lang="ru-RU" altLang="ru-RU" sz="2400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79438" algn="l"/>
              </a:tabLst>
            </a:pP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 </a:t>
            </a:r>
            <a:endParaRPr lang="ru-RU" altLang="ru-RU" sz="900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7098" y="188640"/>
            <a:ext cx="5674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79438" algn="l"/>
              </a:tabLst>
            </a:pPr>
            <a:r>
              <a:rPr lang="ru-RU" alt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Необходимо принять следующие меры!</a:t>
            </a:r>
            <a:endParaRPr lang="ru-RU" altLang="ru-RU" sz="2400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861048"/>
            <a:ext cx="2520280" cy="18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6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719</Words>
  <Application>Microsoft Office PowerPoint</Application>
  <PresentationFormat>Экран (4:3)</PresentationFormat>
  <Paragraphs>93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Пользователь Windows</cp:lastModifiedBy>
  <cp:revision>45</cp:revision>
  <dcterms:created xsi:type="dcterms:W3CDTF">2017-01-07T10:10:53Z</dcterms:created>
  <dcterms:modified xsi:type="dcterms:W3CDTF">2019-11-18T11:47:11Z</dcterms:modified>
</cp:coreProperties>
</file>