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0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9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9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5427E-9963-444E-8EDB-E6D67E4B9008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0385F-E029-4D17-A4D7-D01D592B98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47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47B0-3507-4FD2-BF5E-79350506EDB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0EDB-EA66-42A8-90EE-D8F930F1A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739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47B0-3507-4FD2-BF5E-79350506EDB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0EDB-EA66-42A8-90EE-D8F930F1A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04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47B0-3507-4FD2-BF5E-79350506EDB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0EDB-EA66-42A8-90EE-D8F930F1A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656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47B0-3507-4FD2-BF5E-79350506EDB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0EDB-EA66-42A8-90EE-D8F930F1A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15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47B0-3507-4FD2-BF5E-79350506EDB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0EDB-EA66-42A8-90EE-D8F930F1A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973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47B0-3507-4FD2-BF5E-79350506EDB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0EDB-EA66-42A8-90EE-D8F930F1A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2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47B0-3507-4FD2-BF5E-79350506EDB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0EDB-EA66-42A8-90EE-D8F930F1A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248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47B0-3507-4FD2-BF5E-79350506EDB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0EDB-EA66-42A8-90EE-D8F930F1A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58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47B0-3507-4FD2-BF5E-79350506EDB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0EDB-EA66-42A8-90EE-D8F930F1A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659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47B0-3507-4FD2-BF5E-79350506EDB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0EDB-EA66-42A8-90EE-D8F930F1A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94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47B0-3507-4FD2-BF5E-79350506EDB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B0EDB-EA66-42A8-90EE-D8F930F1A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077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B47B0-3507-4FD2-BF5E-79350506EDB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6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B0EDB-EA66-42A8-90EE-D8F930F1A7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332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9" name="Rectangle 29"/>
          <p:cNvSpPr>
            <a:spLocks noChangeArrowheads="1"/>
          </p:cNvSpPr>
          <p:nvPr/>
        </p:nvSpPr>
        <p:spPr bwMode="auto">
          <a:xfrm>
            <a:off x="0" y="-7305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28671" y="128304"/>
            <a:ext cx="8068744" cy="335956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МУНИЦИПАЛЬНОЕ ОБРАЗОВАНИЕ «ГАРИНСКИЙ ГОРОДСКОЙ ОКРУГ»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1" name="Rectangle 150"/>
          <p:cNvSpPr>
            <a:spLocks noChangeArrowheads="1"/>
          </p:cNvSpPr>
          <p:nvPr/>
        </p:nvSpPr>
        <p:spPr bwMode="auto">
          <a:xfrm>
            <a:off x="1499485" y="12830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122" name="Полотно 1"/>
          <p:cNvGrpSpPr>
            <a:grpSpLocks/>
          </p:cNvGrpSpPr>
          <p:nvPr/>
        </p:nvGrpSpPr>
        <p:grpSpPr bwMode="auto">
          <a:xfrm>
            <a:off x="1849917" y="1789415"/>
            <a:ext cx="9426251" cy="5076825"/>
            <a:chOff x="-3" y="0"/>
            <a:chExt cx="94262" cy="50774"/>
          </a:xfrm>
        </p:grpSpPr>
        <p:sp>
          <p:nvSpPr>
            <p:cNvPr id="5123" name="AutoShape 149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2519" cy="507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4" name="Поле 3"/>
            <p:cNvSpPr txBox="1">
              <a:spLocks noChangeArrowheads="1"/>
            </p:cNvSpPr>
            <p:nvPr/>
          </p:nvSpPr>
          <p:spPr bwMode="auto">
            <a:xfrm>
              <a:off x="36283" y="158"/>
              <a:ext cx="16764" cy="4369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i="0" u="none" strike="noStrike" cap="none" normalizeH="0" baseline="0" smtClean="0">
                  <a:ln>
                    <a:noFill/>
                  </a:ln>
                  <a:solidFill>
                    <a:srgbClr val="003053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Координационный совет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5" name="Поле 5"/>
            <p:cNvSpPr txBox="1">
              <a:spLocks noChangeArrowheads="1"/>
            </p:cNvSpPr>
            <p:nvPr/>
          </p:nvSpPr>
          <p:spPr bwMode="auto">
            <a:xfrm>
              <a:off x="76098" y="285"/>
              <a:ext cx="16764" cy="4655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i="0" u="none" strike="noStrike" cap="none" normalizeH="0" baseline="0" dirty="0" smtClean="0">
                  <a:ln>
                    <a:noFill/>
                  </a:ln>
                  <a:solidFill>
                    <a:srgbClr val="003053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Дума  Гаринского городского округа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126" name="Группа 30"/>
            <p:cNvGrpSpPr>
              <a:grpSpLocks/>
            </p:cNvGrpSpPr>
            <p:nvPr/>
          </p:nvGrpSpPr>
          <p:grpSpPr bwMode="auto">
            <a:xfrm>
              <a:off x="17424" y="342"/>
              <a:ext cx="13970" cy="7766"/>
              <a:chOff x="8343" y="6144"/>
              <a:chExt cx="13970" cy="7762"/>
            </a:xfrm>
          </p:grpSpPr>
          <p:sp>
            <p:nvSpPr>
              <p:cNvPr id="5177" name="Поле 2"/>
              <p:cNvSpPr txBox="1">
                <a:spLocks noChangeArrowheads="1"/>
              </p:cNvSpPr>
              <p:nvPr/>
            </p:nvSpPr>
            <p:spPr bwMode="auto">
              <a:xfrm>
                <a:off x="8343" y="6144"/>
                <a:ext cx="13970" cy="4333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200" b="1" i="0" u="none" strike="noStrike" cap="none" normalizeH="0" baseline="0" smtClean="0">
                    <a:ln>
                      <a:noFill/>
                    </a:ln>
                    <a:solidFill>
                      <a:srgbClr val="003053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Рабочие группы</a:t>
                </a:r>
                <a:endParaRPr kumimoji="0" lang="ru-RU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78" name="Поле 6"/>
              <p:cNvSpPr txBox="1">
                <a:spLocks noChangeArrowheads="1"/>
              </p:cNvSpPr>
              <p:nvPr/>
            </p:nvSpPr>
            <p:spPr bwMode="auto">
              <a:xfrm>
                <a:off x="8343" y="10448"/>
                <a:ext cx="3493" cy="343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200" b="1" i="0" u="none" strike="noStrike" cap="none" normalizeH="0" baseline="0" smtClean="0">
                    <a:ln>
                      <a:noFill/>
                    </a:ln>
                    <a:solidFill>
                      <a:srgbClr val="003053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А</a:t>
                </a:r>
                <a:endParaRPr kumimoji="0" lang="ru-RU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79" name="Поле 10"/>
              <p:cNvSpPr txBox="1">
                <a:spLocks noChangeArrowheads="1"/>
              </p:cNvSpPr>
              <p:nvPr/>
            </p:nvSpPr>
            <p:spPr bwMode="auto">
              <a:xfrm>
                <a:off x="11836" y="10448"/>
                <a:ext cx="3492" cy="343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200" b="1" i="0" u="none" strike="noStrike" cap="none" normalizeH="0" baseline="0" smtClean="0">
                    <a:ln>
                      <a:noFill/>
                    </a:ln>
                    <a:solidFill>
                      <a:srgbClr val="003053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Н</a:t>
                </a:r>
                <a:endParaRPr kumimoji="0" lang="ru-RU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80" name="Поле 11"/>
              <p:cNvSpPr txBox="1">
                <a:spLocks noChangeArrowheads="1"/>
              </p:cNvSpPr>
              <p:nvPr/>
            </p:nvSpPr>
            <p:spPr bwMode="auto">
              <a:xfrm>
                <a:off x="15328" y="10471"/>
                <a:ext cx="3493" cy="3429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200" b="1" i="0" u="none" strike="noStrike" cap="none" normalizeH="0" baseline="0" smtClean="0">
                    <a:ln>
                      <a:noFill/>
                    </a:ln>
                    <a:solidFill>
                      <a:srgbClr val="003053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Б</a:t>
                </a:r>
                <a:endParaRPr kumimoji="0" lang="ru-RU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81" name="Поле 12"/>
              <p:cNvSpPr txBox="1">
                <a:spLocks noChangeArrowheads="1"/>
              </p:cNvSpPr>
              <p:nvPr/>
            </p:nvSpPr>
            <p:spPr bwMode="auto">
              <a:xfrm>
                <a:off x="18821" y="10477"/>
                <a:ext cx="3492" cy="3429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200" b="1" i="0" u="none" strike="noStrike" cap="none" normalizeH="0" baseline="0" smtClean="0">
                    <a:ln>
                      <a:noFill/>
                    </a:ln>
                    <a:solidFill>
                      <a:srgbClr val="003053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О</a:t>
                </a:r>
                <a:endParaRPr kumimoji="0" lang="ru-RU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127" name="Группа 29"/>
            <p:cNvGrpSpPr>
              <a:grpSpLocks/>
            </p:cNvGrpSpPr>
            <p:nvPr/>
          </p:nvGrpSpPr>
          <p:grpSpPr bwMode="auto">
            <a:xfrm>
              <a:off x="58635" y="0"/>
              <a:ext cx="14034" cy="12026"/>
              <a:chOff x="52349" y="5823"/>
              <a:chExt cx="14033" cy="12026"/>
            </a:xfrm>
          </p:grpSpPr>
          <p:sp>
            <p:nvSpPr>
              <p:cNvPr id="5171" name="Поле 4"/>
              <p:cNvSpPr txBox="1">
                <a:spLocks noChangeArrowheads="1"/>
              </p:cNvSpPr>
              <p:nvPr/>
            </p:nvSpPr>
            <p:spPr bwMode="auto">
              <a:xfrm>
                <a:off x="52349" y="5823"/>
                <a:ext cx="14002" cy="4501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200" b="1" i="0" u="none" strike="noStrike" cap="none" normalizeH="0" baseline="0" smtClean="0">
                    <a:ln>
                      <a:noFill/>
                    </a:ln>
                    <a:solidFill>
                      <a:srgbClr val="003053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Программный совет</a:t>
                </a:r>
                <a:endParaRPr kumimoji="0" lang="ru-RU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72" name="Поле 6"/>
              <p:cNvSpPr txBox="1">
                <a:spLocks noChangeArrowheads="1"/>
              </p:cNvSpPr>
              <p:nvPr/>
            </p:nvSpPr>
            <p:spPr bwMode="auto">
              <a:xfrm>
                <a:off x="52412" y="14395"/>
                <a:ext cx="3493" cy="3429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200" b="1" i="0" u="none" strike="noStrike" cap="none" normalizeH="0" baseline="0" smtClean="0">
                    <a:ln>
                      <a:noFill/>
                    </a:ln>
                    <a:solidFill>
                      <a:srgbClr val="003053"/>
                    </a:solidFill>
                    <a:effectLst/>
                    <a:latin typeface="Arial" pitchFamily="34" charset="0"/>
                    <a:ea typeface="Calibri" pitchFamily="34" charset="0"/>
                    <a:cs typeface="Arial" pitchFamily="34" charset="0"/>
                  </a:rPr>
                  <a:t>А</a:t>
                </a:r>
                <a:endParaRPr kumimoji="0" lang="ru-RU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73" name="Поле 10"/>
              <p:cNvSpPr txBox="1">
                <a:spLocks noChangeArrowheads="1"/>
              </p:cNvSpPr>
              <p:nvPr/>
            </p:nvSpPr>
            <p:spPr bwMode="auto">
              <a:xfrm>
                <a:off x="55905" y="14395"/>
                <a:ext cx="3492" cy="3429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200" b="1" i="0" u="none" strike="noStrike" cap="none" normalizeH="0" baseline="0" smtClean="0">
                    <a:ln>
                      <a:noFill/>
                    </a:ln>
                    <a:solidFill>
                      <a:srgbClr val="003053"/>
                    </a:solidFill>
                    <a:effectLst/>
                    <a:latin typeface="Arial" pitchFamily="34" charset="0"/>
                    <a:ea typeface="Calibri" pitchFamily="34" charset="0"/>
                    <a:cs typeface="Arial" pitchFamily="34" charset="0"/>
                  </a:rPr>
                  <a:t>Н</a:t>
                </a:r>
                <a:endParaRPr kumimoji="0" lang="ru-RU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74" name="Поле 11"/>
              <p:cNvSpPr txBox="1">
                <a:spLocks noChangeArrowheads="1"/>
              </p:cNvSpPr>
              <p:nvPr/>
            </p:nvSpPr>
            <p:spPr bwMode="auto">
              <a:xfrm>
                <a:off x="59397" y="14414"/>
                <a:ext cx="3493" cy="3429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200" b="1" i="0" u="none" strike="noStrike" cap="none" normalizeH="0" baseline="0" smtClean="0">
                    <a:ln>
                      <a:noFill/>
                    </a:ln>
                    <a:solidFill>
                      <a:srgbClr val="003053"/>
                    </a:solidFill>
                    <a:effectLst/>
                    <a:latin typeface="Arial" pitchFamily="34" charset="0"/>
                    <a:ea typeface="Calibri" pitchFamily="34" charset="0"/>
                    <a:cs typeface="Arial" pitchFamily="34" charset="0"/>
                  </a:rPr>
                  <a:t>Б</a:t>
                </a:r>
                <a:endParaRPr kumimoji="0" lang="ru-RU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75" name="Поле 12"/>
              <p:cNvSpPr txBox="1">
                <a:spLocks noChangeArrowheads="1"/>
              </p:cNvSpPr>
              <p:nvPr/>
            </p:nvSpPr>
            <p:spPr bwMode="auto">
              <a:xfrm>
                <a:off x="62890" y="14420"/>
                <a:ext cx="3492" cy="3429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200" b="1" i="0" u="none" strike="noStrike" cap="none" normalizeH="0" baseline="0" smtClean="0">
                    <a:ln>
                      <a:noFill/>
                    </a:ln>
                    <a:solidFill>
                      <a:srgbClr val="003053"/>
                    </a:solidFill>
                    <a:effectLst/>
                    <a:latin typeface="Arial" pitchFamily="34" charset="0"/>
                    <a:ea typeface="Calibri" pitchFamily="34" charset="0"/>
                    <a:cs typeface="Arial" pitchFamily="34" charset="0"/>
                  </a:rPr>
                  <a:t>О</a:t>
                </a:r>
                <a:endParaRPr kumimoji="0" lang="ru-RU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76" name="Поле 17"/>
              <p:cNvSpPr txBox="1">
                <a:spLocks noChangeArrowheads="1"/>
              </p:cNvSpPr>
              <p:nvPr/>
            </p:nvSpPr>
            <p:spPr bwMode="auto">
              <a:xfrm>
                <a:off x="52349" y="10322"/>
                <a:ext cx="14002" cy="406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1080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200" b="1" i="0" u="none" strike="noStrike" cap="none" normalizeH="0" baseline="0" smtClean="0">
                    <a:ln>
                      <a:noFill/>
                    </a:ln>
                    <a:solidFill>
                      <a:srgbClr val="003053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Экспертные советы</a:t>
                </a:r>
                <a:endParaRPr kumimoji="0" lang="ru-RU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128" name="Скругленный прямоугольник 18"/>
            <p:cNvSpPr>
              <a:spLocks noChangeArrowheads="1"/>
            </p:cNvSpPr>
            <p:nvPr/>
          </p:nvSpPr>
          <p:spPr bwMode="auto">
            <a:xfrm>
              <a:off x="6946" y="14801"/>
              <a:ext cx="16066" cy="103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i="0" u="none" strike="noStrike" cap="none" normalizeH="0" baseline="0" dirty="0" smtClean="0">
                  <a:ln>
                    <a:noFill/>
                  </a:ln>
                  <a:solidFill>
                    <a:srgbClr val="003053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Разработка, корректировка стратегических направлений, программ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9" name="Скругленный прямоугольник 19"/>
            <p:cNvSpPr>
              <a:spLocks noChangeArrowheads="1"/>
            </p:cNvSpPr>
            <p:nvPr/>
          </p:nvSpPr>
          <p:spPr bwMode="auto">
            <a:xfrm>
              <a:off x="25806" y="14738"/>
              <a:ext cx="15424" cy="1030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i="0" u="none" strike="noStrike" cap="none" normalizeH="0" baseline="0" smtClean="0">
                  <a:ln>
                    <a:noFill/>
                  </a:ln>
                  <a:solidFill>
                    <a:srgbClr val="003053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Разработка, корректировка стратегических проектов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0" name="Скругленный прямоугольник 20"/>
            <p:cNvSpPr>
              <a:spLocks noChangeArrowheads="1"/>
            </p:cNvSpPr>
            <p:nvPr/>
          </p:nvSpPr>
          <p:spPr bwMode="auto">
            <a:xfrm>
              <a:off x="43967" y="14935"/>
              <a:ext cx="16065" cy="1029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1" i="0" u="none" strike="noStrike" cap="none" normalizeH="0" baseline="0" dirty="0" smtClean="0">
                  <a:ln>
                    <a:noFill/>
                  </a:ln>
                  <a:solidFill>
                    <a:srgbClr val="003053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Рассмотрение проектов стратегических направлений, программ, проектов</a:t>
              </a:r>
              <a:endPara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305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1" name="Скругленный прямоугольник 21"/>
            <p:cNvSpPr>
              <a:spLocks noChangeArrowheads="1"/>
            </p:cNvSpPr>
            <p:nvPr/>
          </p:nvSpPr>
          <p:spPr bwMode="auto">
            <a:xfrm>
              <a:off x="62865" y="14935"/>
              <a:ext cx="14147" cy="1588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1" i="0" u="none" strike="noStrike" cap="none" normalizeH="0" baseline="0" dirty="0" smtClean="0">
                  <a:ln>
                    <a:noFill/>
                  </a:ln>
                  <a:solidFill>
                    <a:srgbClr val="003053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Широкое общественное обсуждение проектов Стратегического плана и стратегических проектов</a:t>
              </a:r>
              <a:endPara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305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2" name="Скругленный прямоугольник 22"/>
            <p:cNvSpPr>
              <a:spLocks noChangeArrowheads="1"/>
            </p:cNvSpPr>
            <p:nvPr/>
          </p:nvSpPr>
          <p:spPr bwMode="auto">
            <a:xfrm>
              <a:off x="79590" y="14935"/>
              <a:ext cx="14669" cy="1029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i="0" u="none" strike="noStrike" cap="none" normalizeH="0" baseline="0" smtClean="0">
                  <a:ln>
                    <a:noFill/>
                  </a:ln>
                  <a:solidFill>
                    <a:srgbClr val="003053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Утверждение Стратегического плана</a:t>
              </a:r>
              <a:endPara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305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4" name="Скругленный прямоугольник 24"/>
            <p:cNvSpPr>
              <a:spLocks noChangeArrowheads="1"/>
            </p:cNvSpPr>
            <p:nvPr/>
          </p:nvSpPr>
          <p:spPr bwMode="auto">
            <a:xfrm>
              <a:off x="24409" y="37680"/>
              <a:ext cx="46996" cy="342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i="0" u="none" strike="noStrike" cap="none" normalizeH="0" baseline="0" smtClean="0">
                  <a:ln>
                    <a:noFill/>
                  </a:ln>
                  <a:solidFill>
                    <a:srgbClr val="003053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Мониторинг реализации Стратегического плана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5" name="Скругленный прямоугольник 25"/>
            <p:cNvSpPr>
              <a:spLocks noChangeArrowheads="1"/>
            </p:cNvSpPr>
            <p:nvPr/>
          </p:nvSpPr>
          <p:spPr bwMode="auto">
            <a:xfrm>
              <a:off x="24364" y="42703"/>
              <a:ext cx="46997" cy="342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i="0" u="none" strike="noStrike" cap="none" normalizeH="0" baseline="0" smtClean="0">
                  <a:ln>
                    <a:noFill/>
                  </a:ln>
                  <a:solidFill>
                    <a:srgbClr val="003053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Реализация Стратегического плана и стратегических проектов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6" name="Поле 26"/>
            <p:cNvSpPr txBox="1">
              <a:spLocks noChangeArrowheads="1"/>
            </p:cNvSpPr>
            <p:nvPr/>
          </p:nvSpPr>
          <p:spPr bwMode="auto">
            <a:xfrm rot="-5400000">
              <a:off x="-21184" y="21527"/>
              <a:ext cx="46513" cy="4152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1" i="0" u="none" strike="noStrike" cap="none" normalizeH="0" baseline="0" smtClean="0">
                  <a:ln>
                    <a:noFill/>
                  </a:ln>
                  <a:solidFill>
                    <a:srgbClr val="003053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Органы Администрации – </a:t>
              </a:r>
              <a:br>
                <a:rPr kumimoji="0" lang="ru-RU" altLang="ru-RU" sz="1100" b="1" i="0" u="none" strike="noStrike" cap="none" normalizeH="0" baseline="0" smtClean="0">
                  <a:ln>
                    <a:noFill/>
                  </a:ln>
                  <a:solidFill>
                    <a:srgbClr val="003053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</a:br>
              <a:r>
                <a:rPr kumimoji="0" lang="ru-RU" altLang="ru-RU" sz="1100" b="1" i="0" u="none" strike="noStrike" cap="none" normalizeH="0" baseline="0" smtClean="0">
                  <a:ln>
                    <a:noFill/>
                  </a:ln>
                  <a:solidFill>
                    <a:srgbClr val="003053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координаторы стратегических программ и проектов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7" name="Прямая со стрелкой 27"/>
            <p:cNvSpPr>
              <a:spLocks noChangeShapeType="1"/>
            </p:cNvSpPr>
            <p:nvPr/>
          </p:nvSpPr>
          <p:spPr bwMode="auto">
            <a:xfrm>
              <a:off x="4152" y="3384"/>
              <a:ext cx="1327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38" name="Прямая со стрелкой 28"/>
            <p:cNvSpPr>
              <a:spLocks noChangeShapeType="1"/>
            </p:cNvSpPr>
            <p:nvPr/>
          </p:nvSpPr>
          <p:spPr bwMode="auto">
            <a:xfrm>
              <a:off x="18821" y="8140"/>
              <a:ext cx="0" cy="66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39" name="Прямая со стрелкой 31"/>
            <p:cNvSpPr>
              <a:spLocks noChangeShapeType="1"/>
            </p:cNvSpPr>
            <p:nvPr/>
          </p:nvSpPr>
          <p:spPr bwMode="auto">
            <a:xfrm>
              <a:off x="27901" y="8274"/>
              <a:ext cx="0" cy="66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40" name="Прямая со стрелкой 33"/>
            <p:cNvSpPr>
              <a:spLocks noChangeShapeType="1"/>
            </p:cNvSpPr>
            <p:nvPr/>
          </p:nvSpPr>
          <p:spPr bwMode="auto">
            <a:xfrm flipV="1">
              <a:off x="53124" y="2254"/>
              <a:ext cx="5435" cy="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41" name="Прямая со стрелкой 34"/>
            <p:cNvSpPr>
              <a:spLocks noChangeShapeType="1"/>
            </p:cNvSpPr>
            <p:nvPr/>
          </p:nvSpPr>
          <p:spPr bwMode="auto">
            <a:xfrm>
              <a:off x="49555" y="4527"/>
              <a:ext cx="0" cy="1021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42" name="Прямая со стрелкой 35"/>
            <p:cNvSpPr>
              <a:spLocks noChangeShapeType="1"/>
            </p:cNvSpPr>
            <p:nvPr/>
          </p:nvSpPr>
          <p:spPr bwMode="auto">
            <a:xfrm>
              <a:off x="72713" y="2254"/>
              <a:ext cx="3461" cy="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43" name="Прямая со стрелкой 36"/>
            <p:cNvSpPr>
              <a:spLocks noChangeShapeType="1"/>
            </p:cNvSpPr>
            <p:nvPr/>
          </p:nvSpPr>
          <p:spPr bwMode="auto">
            <a:xfrm>
              <a:off x="84480" y="5016"/>
              <a:ext cx="6" cy="98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44" name="Прямая со стрелкой 37"/>
            <p:cNvSpPr>
              <a:spLocks noChangeShapeType="1"/>
            </p:cNvSpPr>
            <p:nvPr/>
          </p:nvSpPr>
          <p:spPr bwMode="auto">
            <a:xfrm>
              <a:off x="65684" y="12020"/>
              <a:ext cx="0" cy="29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45" name="Прямая со стрелкой 38"/>
            <p:cNvSpPr>
              <a:spLocks noChangeShapeType="1"/>
            </p:cNvSpPr>
            <p:nvPr/>
          </p:nvSpPr>
          <p:spPr bwMode="auto">
            <a:xfrm>
              <a:off x="77012" y="21672"/>
              <a:ext cx="257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46" name="Прямая со стрелкой 39"/>
            <p:cNvSpPr>
              <a:spLocks noChangeShapeType="1"/>
            </p:cNvSpPr>
            <p:nvPr/>
          </p:nvSpPr>
          <p:spPr bwMode="auto">
            <a:xfrm>
              <a:off x="60159" y="20085"/>
              <a:ext cx="2737" cy="1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47" name="Прямая со стрелкой 40"/>
            <p:cNvSpPr>
              <a:spLocks noChangeShapeType="1"/>
            </p:cNvSpPr>
            <p:nvPr/>
          </p:nvSpPr>
          <p:spPr bwMode="auto">
            <a:xfrm>
              <a:off x="41230" y="20205"/>
              <a:ext cx="2737" cy="1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48" name="Прямая со стрелкой 41"/>
            <p:cNvSpPr>
              <a:spLocks noChangeShapeType="1"/>
            </p:cNvSpPr>
            <p:nvPr/>
          </p:nvSpPr>
          <p:spPr bwMode="auto">
            <a:xfrm>
              <a:off x="23158" y="20110"/>
              <a:ext cx="2737" cy="1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50" name="Прямая со стрелкой 42"/>
            <p:cNvSpPr>
              <a:spLocks noChangeShapeType="1"/>
            </p:cNvSpPr>
            <p:nvPr/>
          </p:nvSpPr>
          <p:spPr bwMode="auto">
            <a:xfrm>
              <a:off x="4152" y="20085"/>
              <a:ext cx="2794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56" name="Прямая со стрелкой 48"/>
            <p:cNvSpPr>
              <a:spLocks noChangeShapeType="1"/>
            </p:cNvSpPr>
            <p:nvPr/>
          </p:nvSpPr>
          <p:spPr bwMode="auto">
            <a:xfrm>
              <a:off x="40474" y="41109"/>
              <a:ext cx="89" cy="159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58" name="Прямая со стрелкой 50"/>
            <p:cNvSpPr>
              <a:spLocks noChangeShapeType="1"/>
            </p:cNvSpPr>
            <p:nvPr/>
          </p:nvSpPr>
          <p:spPr bwMode="auto">
            <a:xfrm>
              <a:off x="4152" y="38868"/>
              <a:ext cx="20212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59" name="Прямая со стрелкой 51"/>
            <p:cNvSpPr>
              <a:spLocks noChangeShapeType="1"/>
            </p:cNvSpPr>
            <p:nvPr/>
          </p:nvSpPr>
          <p:spPr bwMode="auto">
            <a:xfrm>
              <a:off x="4197" y="44577"/>
              <a:ext cx="20212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60" name="Прямая соединительная линия 52"/>
            <p:cNvSpPr>
              <a:spLocks noChangeShapeType="1"/>
            </p:cNvSpPr>
            <p:nvPr/>
          </p:nvSpPr>
          <p:spPr bwMode="auto">
            <a:xfrm>
              <a:off x="86575" y="25234"/>
              <a:ext cx="7" cy="193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61" name="Прямая со стрелкой 53"/>
            <p:cNvSpPr>
              <a:spLocks noChangeShapeType="1"/>
            </p:cNvSpPr>
            <p:nvPr/>
          </p:nvSpPr>
          <p:spPr bwMode="auto">
            <a:xfrm flipH="1">
              <a:off x="71361" y="38862"/>
              <a:ext cx="15170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62" name="Прямая со стрелкой 54"/>
            <p:cNvSpPr>
              <a:spLocks noChangeShapeType="1"/>
            </p:cNvSpPr>
            <p:nvPr/>
          </p:nvSpPr>
          <p:spPr bwMode="auto">
            <a:xfrm flipH="1">
              <a:off x="71405" y="44577"/>
              <a:ext cx="15170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63" name="Поле 6"/>
            <p:cNvSpPr txBox="1">
              <a:spLocks noChangeArrowheads="1"/>
            </p:cNvSpPr>
            <p:nvPr/>
          </p:nvSpPr>
          <p:spPr bwMode="auto">
            <a:xfrm>
              <a:off x="6946" y="46863"/>
              <a:ext cx="3493" cy="3435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i="0" u="none" strike="noStrike" cap="none" normalizeH="0" baseline="0" smtClean="0">
                  <a:ln>
                    <a:noFill/>
                  </a:ln>
                  <a:solidFill>
                    <a:srgbClr val="003053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А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64" name="Поле 10"/>
            <p:cNvSpPr txBox="1">
              <a:spLocks noChangeArrowheads="1"/>
            </p:cNvSpPr>
            <p:nvPr/>
          </p:nvSpPr>
          <p:spPr bwMode="auto">
            <a:xfrm>
              <a:off x="29997" y="46856"/>
              <a:ext cx="3492" cy="3436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i="0" u="none" strike="noStrike" cap="none" normalizeH="0" baseline="0" smtClean="0">
                  <a:ln>
                    <a:noFill/>
                  </a:ln>
                  <a:solidFill>
                    <a:srgbClr val="003053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Н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65" name="Поле 11"/>
            <p:cNvSpPr txBox="1">
              <a:spLocks noChangeArrowheads="1"/>
            </p:cNvSpPr>
            <p:nvPr/>
          </p:nvSpPr>
          <p:spPr bwMode="auto">
            <a:xfrm>
              <a:off x="44577" y="46863"/>
              <a:ext cx="3492" cy="3429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i="0" u="none" strike="noStrike" cap="none" normalizeH="0" baseline="0" smtClean="0">
                  <a:ln>
                    <a:noFill/>
                  </a:ln>
                  <a:solidFill>
                    <a:srgbClr val="003053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Б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66" name="Поле 12"/>
            <p:cNvSpPr txBox="1">
              <a:spLocks noChangeArrowheads="1"/>
            </p:cNvSpPr>
            <p:nvPr/>
          </p:nvSpPr>
          <p:spPr bwMode="auto">
            <a:xfrm>
              <a:off x="59404" y="46856"/>
              <a:ext cx="3492" cy="3429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i="0" u="none" strike="noStrike" cap="none" normalizeH="0" baseline="0" smtClean="0">
                  <a:ln>
                    <a:noFill/>
                  </a:ln>
                  <a:solidFill>
                    <a:srgbClr val="003053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О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67" name="Text Box 115"/>
            <p:cNvSpPr txBox="1">
              <a:spLocks noChangeArrowheads="1"/>
            </p:cNvSpPr>
            <p:nvPr/>
          </p:nvSpPr>
          <p:spPr bwMode="auto">
            <a:xfrm>
              <a:off x="11430" y="46863"/>
              <a:ext cx="16002" cy="3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rgbClr val="003053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Администрация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68" name="Text Box 116"/>
            <p:cNvSpPr txBox="1">
              <a:spLocks noChangeArrowheads="1"/>
            </p:cNvSpPr>
            <p:nvPr/>
          </p:nvSpPr>
          <p:spPr bwMode="auto">
            <a:xfrm>
              <a:off x="33680" y="46863"/>
              <a:ext cx="10287" cy="3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rgbClr val="003053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Наука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69" name="Text Box 117"/>
            <p:cNvSpPr txBox="1">
              <a:spLocks noChangeArrowheads="1"/>
            </p:cNvSpPr>
            <p:nvPr/>
          </p:nvSpPr>
          <p:spPr bwMode="auto">
            <a:xfrm>
              <a:off x="48069" y="46863"/>
              <a:ext cx="8001" cy="3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rgbClr val="003053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Бизнес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70" name="Text Box 118"/>
            <p:cNvSpPr txBox="1">
              <a:spLocks noChangeArrowheads="1"/>
            </p:cNvSpPr>
            <p:nvPr/>
          </p:nvSpPr>
          <p:spPr bwMode="auto">
            <a:xfrm>
              <a:off x="64071" y="46863"/>
              <a:ext cx="14757" cy="3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rgbClr val="003053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Общественность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6" name="Прямоугольник 125"/>
          <p:cNvSpPr/>
          <p:nvPr/>
        </p:nvSpPr>
        <p:spPr>
          <a:xfrm>
            <a:off x="927100" y="651337"/>
            <a:ext cx="1087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Схема организации процесса стратегического управления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развитием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371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7526</TotalTime>
  <Words>87</Words>
  <Application>Microsoft Office PowerPoint</Application>
  <PresentationFormat>Широкоэкранный</PresentationFormat>
  <Paragraphs>31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расселения в жилых микрорайонах г. Екатеринбурга в 2015 г.</dc:title>
  <dc:creator>Science</dc:creator>
  <cp:lastModifiedBy>Татькова Лариса Геннадьевна</cp:lastModifiedBy>
  <cp:revision>194</cp:revision>
  <dcterms:created xsi:type="dcterms:W3CDTF">2016-12-19T06:25:53Z</dcterms:created>
  <dcterms:modified xsi:type="dcterms:W3CDTF">2017-12-20T06:43:40Z</dcterms:modified>
</cp:coreProperties>
</file>