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0613695577804"/>
          <c:y val="4.6445184975912261E-2"/>
          <c:w val="0.84548371147795498"/>
          <c:h val="0.8103319900800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 Нас. 3,7 тыс.чел.)</c:v>
                </c:pt>
                <c:pt idx="1">
                  <c:v>Сосьвинский ГО (Числ.нас.13,4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54636</c:v>
                </c:pt>
                <c:pt idx="1">
                  <c:v>91152</c:v>
                </c:pt>
                <c:pt idx="2">
                  <c:v>79096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18648"/>
        <c:axId val="525819040"/>
      </c:barChart>
      <c:catAx>
        <c:axId val="525818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5819040"/>
        <c:crosses val="autoZero"/>
        <c:auto val="1"/>
        <c:lblAlgn val="ctr"/>
        <c:lblOffset val="100"/>
        <c:noMultiLvlLbl val="0"/>
      </c:catAx>
      <c:valAx>
        <c:axId val="5258190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5818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ГО(Числ.нас. 3,7 тыс.чел.)</c:v>
                </c:pt>
                <c:pt idx="1">
                  <c:v>Сосьвинский ГО (Числ.нас. 13,4 тыс.чес.) </c:v>
                </c:pt>
                <c:pt idx="2">
                  <c:v>Рефтинский ГО(Числ.нас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453</c:v>
                </c:pt>
                <c:pt idx="1">
                  <c:v>400</c:v>
                </c:pt>
                <c:pt idx="2">
                  <c:v>86921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675816"/>
        <c:axId val="528675424"/>
      </c:barChart>
      <c:catAx>
        <c:axId val="528675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675424"/>
        <c:crosses val="autoZero"/>
        <c:auto val="1"/>
        <c:lblAlgn val="ctr"/>
        <c:lblOffset val="100"/>
        <c:noMultiLvlLbl val="0"/>
      </c:catAx>
      <c:valAx>
        <c:axId val="5286754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8675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478</c:v>
                </c:pt>
                <c:pt idx="1">
                  <c:v>950</c:v>
                </c:pt>
                <c:pt idx="2">
                  <c:v>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361168"/>
        <c:axId val="530361560"/>
      </c:barChart>
      <c:catAx>
        <c:axId val="53036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0361560"/>
        <c:crosses val="autoZero"/>
        <c:auto val="1"/>
        <c:lblAlgn val="ctr"/>
        <c:lblOffset val="100"/>
        <c:noMultiLvlLbl val="0"/>
      </c:catAx>
      <c:valAx>
        <c:axId val="530361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36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 (Числ.нас. 13,4 тыс.чел.) 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362344"/>
        <c:axId val="530362736"/>
      </c:barChart>
      <c:catAx>
        <c:axId val="53036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0362736"/>
        <c:crosses val="autoZero"/>
        <c:auto val="1"/>
        <c:lblAlgn val="ctr"/>
        <c:lblOffset val="100"/>
        <c:noMultiLvlLbl val="0"/>
      </c:catAx>
      <c:valAx>
        <c:axId val="53036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362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014532905609"/>
          <c:y val="4.4861391929187228E-2"/>
          <c:w val="0.80099360843783418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335641</c:v>
                </c:pt>
                <c:pt idx="1">
                  <c:v>915224</c:v>
                </c:pt>
                <c:pt idx="2">
                  <c:v>1308310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363520"/>
        <c:axId val="530363912"/>
      </c:barChart>
      <c:catAx>
        <c:axId val="53036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0363912"/>
        <c:crosses val="autoZero"/>
        <c:auto val="1"/>
        <c:lblAlgn val="ctr"/>
        <c:lblOffset val="100"/>
        <c:noMultiLvlLbl val="0"/>
      </c:catAx>
      <c:valAx>
        <c:axId val="5303639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3036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336</c:v>
                </c:pt>
                <c:pt idx="1">
                  <c:v>673</c:v>
                </c:pt>
                <c:pt idx="2">
                  <c:v>1183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040616"/>
        <c:axId val="252042184"/>
      </c:barChart>
      <c:catAx>
        <c:axId val="25204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042184"/>
        <c:crosses val="autoZero"/>
        <c:auto val="1"/>
        <c:lblAlgn val="ctr"/>
        <c:lblOffset val="100"/>
        <c:noMultiLvlLbl val="0"/>
      </c:catAx>
      <c:valAx>
        <c:axId val="252042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040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4691497454889"/>
          <c:y val="5.4921395155627203E-2"/>
          <c:w val="0.85443187065020021"/>
          <c:h val="0.7962402042720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 (Числ.нас. 13,4 тыс. 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8621</c:v>
                </c:pt>
                <c:pt idx="1">
                  <c:v>7291</c:v>
                </c:pt>
                <c:pt idx="2">
                  <c:v>10448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042968"/>
        <c:axId val="252043360"/>
      </c:barChart>
      <c:catAx>
        <c:axId val="252042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043360"/>
        <c:crosses val="autoZero"/>
        <c:auto val="1"/>
        <c:lblAlgn val="ctr"/>
        <c:lblOffset val="100"/>
        <c:noMultiLvlLbl val="0"/>
      </c:catAx>
      <c:valAx>
        <c:axId val="2520433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042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9888221786192"/>
          <c:y val="3.9947598414990924E-2"/>
          <c:w val="0.84456754575478754"/>
          <c:h val="0.81689553012628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тыс.чел.) </c:v>
                </c:pt>
                <c:pt idx="1">
                  <c:v>Сосьвинский ГО (Числ.нас. 13,4 тыс, чел.) 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69325</c:v>
                </c:pt>
                <c:pt idx="1">
                  <c:v>44157</c:v>
                </c:pt>
                <c:pt idx="2">
                  <c:v>29456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044144"/>
        <c:axId val="528749824"/>
      </c:barChart>
      <c:catAx>
        <c:axId val="25204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749824"/>
        <c:crosses val="autoZero"/>
        <c:auto val="1"/>
        <c:lblAlgn val="ctr"/>
        <c:lblOffset val="100"/>
        <c:noMultiLvlLbl val="0"/>
      </c:catAx>
      <c:valAx>
        <c:axId val="5287498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04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0124641798295"/>
          <c:y val="4.7455731414458226E-2"/>
          <c:w val="0.83126691157364518"/>
          <c:h val="0.82393800973680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(Числ.нас. 13,4 тыс.чел.)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19358</c:v>
                </c:pt>
                <c:pt idx="1">
                  <c:v>160515</c:v>
                </c:pt>
                <c:pt idx="2">
                  <c:v>444259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50608"/>
        <c:axId val="528751000"/>
      </c:barChart>
      <c:catAx>
        <c:axId val="52875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751000"/>
        <c:crosses val="autoZero"/>
        <c:auto val="1"/>
        <c:lblAlgn val="ctr"/>
        <c:lblOffset val="100"/>
        <c:noMultiLvlLbl val="0"/>
      </c:catAx>
      <c:valAx>
        <c:axId val="5287510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875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8275577666513"/>
          <c:y val="2.65459469495779E-2"/>
          <c:w val="0.8542546590868435"/>
          <c:h val="0.81187896930782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тыс.чел.) </c:v>
                </c:pt>
                <c:pt idx="1">
                  <c:v>Сосьвинский ГО (Числ.нас 13,4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379</c:v>
                </c:pt>
                <c:pt idx="1">
                  <c:v>1230</c:v>
                </c:pt>
                <c:pt idx="2" formatCode="#,##0.00">
                  <c:v>3297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51784"/>
        <c:axId val="528752176"/>
      </c:barChart>
      <c:catAx>
        <c:axId val="52875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752176"/>
        <c:crosses val="autoZero"/>
        <c:auto val="1"/>
        <c:lblAlgn val="ctr"/>
        <c:lblOffset val="100"/>
        <c:noMultiLvlLbl val="0"/>
      </c:catAx>
      <c:valAx>
        <c:axId val="5287521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875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5231846019247"/>
          <c:y val="5.8891555233659666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(Числ.нас 13,4 тыс.чел.) 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127005</c:v>
                </c:pt>
                <c:pt idx="1">
                  <c:v>487019</c:v>
                </c:pt>
                <c:pt idx="2">
                  <c:v>418552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52960"/>
        <c:axId val="528753352"/>
      </c:barChart>
      <c:catAx>
        <c:axId val="52875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753352"/>
        <c:crosses val="autoZero"/>
        <c:auto val="1"/>
        <c:lblAlgn val="ctr"/>
        <c:lblOffset val="100"/>
        <c:noMultiLvlLbl val="0"/>
      </c:catAx>
      <c:valAx>
        <c:axId val="5287533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875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 Нас. 13,4 тыс.чел.)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33986</c:v>
                </c:pt>
                <c:pt idx="1">
                  <c:v>63921</c:v>
                </c:pt>
                <c:pt idx="2">
                  <c:v>155072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673464"/>
        <c:axId val="528673856"/>
      </c:barChart>
      <c:catAx>
        <c:axId val="52867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673856"/>
        <c:crosses val="autoZero"/>
        <c:auto val="1"/>
        <c:lblAlgn val="ctr"/>
        <c:lblOffset val="100"/>
        <c:noMultiLvlLbl val="0"/>
      </c:catAx>
      <c:valAx>
        <c:axId val="5286738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8673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7140439247384"/>
          <c:y val="3.0242881897724186E-2"/>
          <c:w val="0.7232815689705453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ГО(Числ.нас. 13,4 тыс.чел.) </c:v>
                </c:pt>
                <c:pt idx="2">
                  <c:v>Рефтинский ГО (Числ.15,6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18680.900000000001</c:v>
                </c:pt>
                <c:pt idx="1">
                  <c:v>61638.6</c:v>
                </c:pt>
                <c:pt idx="2">
                  <c:v>75838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674640"/>
        <c:axId val="528675032"/>
      </c:barChart>
      <c:catAx>
        <c:axId val="52867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8675032"/>
        <c:crosses val="autoZero"/>
        <c:auto val="1"/>
        <c:lblAlgn val="ctr"/>
        <c:lblOffset val="100"/>
        <c:noMultiLvlLbl val="0"/>
      </c:catAx>
      <c:valAx>
        <c:axId val="5286750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2867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0.23124</cdr:x>
      <cdr:y>0.36343</cdr:y>
    </cdr:from>
    <cdr:to>
      <cdr:x>0.34228</cdr:x>
      <cdr:y>0.40276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0800000" flipV="1">
          <a:off x="1949388" y="1973350"/>
          <a:ext cx="936079" cy="2135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54 636,0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0.52166</cdr:x>
      <cdr:y>0.04515</cdr:y>
    </cdr:from>
    <cdr:to>
      <cdr:x>0.62684</cdr:x>
      <cdr:y>0.11146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97650" y="245152"/>
          <a:ext cx="886679" cy="3600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91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152,0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</cdr:x>
      <cdr:y>0.16458</cdr:y>
    </cdr:from>
    <cdr:to>
      <cdr:x>0.90604</cdr:x>
      <cdr:y>0.20601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01916" y="893651"/>
          <a:ext cx="936079" cy="2249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79 096,0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0.25375</cdr:x>
      <cdr:y>0.54423</cdr:y>
    </cdr:from>
    <cdr:to>
      <cdr:x>0.36486</cdr:x>
      <cdr:y>0.58758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463183"/>
          <a:ext cx="914391" cy="1962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335 641,0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0.52499</cdr:x>
      <cdr:y>0.22274</cdr:y>
    </cdr:from>
    <cdr:to>
      <cdr:x>0.63125</cdr:x>
      <cdr:y>0.28638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1008112"/>
          <a:ext cx="874477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915 224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0.78875</cdr:x>
      <cdr:y>0.46771</cdr:y>
    </cdr:from>
    <cdr:to>
      <cdr:x>0.89374</cdr:x>
      <cdr:y>0.49953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1064" y="2116832"/>
          <a:ext cx="86409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0.78749</cdr:x>
      <cdr:y>0.01653</cdr:y>
    </cdr:from>
    <cdr:to>
      <cdr:x>0.90123</cdr:x>
      <cdr:y>0.08017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0" y="74797"/>
          <a:ext cx="936034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1 308 310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0.2061</cdr:x>
      <cdr:y>0.59346</cdr:y>
    </cdr:from>
    <cdr:to>
      <cdr:x>0.27439</cdr:x>
      <cdr:y>0.64867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38536" y="3096344"/>
          <a:ext cx="576046" cy="288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336,0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0.49611</cdr:x>
      <cdr:y>0.40024</cdr:y>
    </cdr:from>
    <cdr:to>
      <cdr:x>0.57294</cdr:x>
      <cdr:y>0.44789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4835" y="2088232"/>
          <a:ext cx="648082" cy="2486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673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0.79512</cdr:x>
      <cdr:y>0.09661</cdr:y>
    </cdr:from>
    <cdr:to>
      <cdr:x>0.87195</cdr:x>
      <cdr:y>0.15182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07088" y="504056"/>
          <a:ext cx="648082" cy="288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1183,0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0.22975</cdr:x>
      <cdr:y>0.22845</cdr:y>
    </cdr:from>
    <cdr:to>
      <cdr:x>0.33132</cdr:x>
      <cdr:y>0.27296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1108720"/>
          <a:ext cx="864086" cy="21600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/>
            <a:t>8</a:t>
          </a:r>
          <a:r>
            <a:rPr lang="ru-RU" dirty="0" smtClean="0"/>
            <a:t> 621</a:t>
          </a:r>
          <a:r>
            <a:rPr lang="ru-RU" sz="1100" dirty="0" smtClean="0"/>
            <a:t>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0.50907</cdr:x>
      <cdr:y>0.29472</cdr:y>
    </cdr:from>
    <cdr:to>
      <cdr:x>0.6191</cdr:x>
      <cdr:y>0.35407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0824" y="1430338"/>
          <a:ext cx="936057" cy="2880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/>
            <a:t>7</a:t>
          </a:r>
          <a:r>
            <a:rPr lang="ru-RU" sz="1100" dirty="0" smtClean="0"/>
            <a:t> </a:t>
          </a:r>
          <a:r>
            <a:rPr lang="ru-RU" sz="1100" dirty="0" smtClean="0"/>
            <a:t>291,0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0.79686</cdr:x>
      <cdr:y>0.08008</cdr:y>
    </cdr:from>
    <cdr:to>
      <cdr:x>0.9069</cdr:x>
      <cdr:y>0.13943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79096" y="388640"/>
          <a:ext cx="936141" cy="2880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</a:t>
          </a:r>
          <a:r>
            <a:rPr lang="ru-RU" sz="1100" dirty="0" smtClean="0"/>
            <a:t> 448,0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0.2562</cdr:x>
      <cdr:y>0.78205</cdr:y>
    </cdr:from>
    <cdr:to>
      <cdr:x>0.36364</cdr:x>
      <cdr:y>0.83334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4392488"/>
          <a:ext cx="936122" cy="2880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19 358,0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0.52893</cdr:x>
      <cdr:y>0.5641</cdr:y>
    </cdr:from>
    <cdr:to>
      <cdr:x>0.6281</cdr:x>
      <cdr:y>0.60256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3168352"/>
          <a:ext cx="864065" cy="216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160 515,0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0.80165</cdr:x>
      <cdr:y>0.09366</cdr:y>
    </cdr:from>
    <cdr:to>
      <cdr:x>0.91736</cdr:x>
      <cdr:y>0.13212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4776" y="526074"/>
          <a:ext cx="1008177" cy="2160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444 259,00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0.22034</cdr:x>
      <cdr:y>0.69863</cdr:y>
    </cdr:from>
    <cdr:to>
      <cdr:x>0.33051</cdr:x>
      <cdr:y>0.73973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3672408"/>
          <a:ext cx="936108" cy="21604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 </a:t>
          </a:r>
          <a:r>
            <a:rPr lang="ru-RU" dirty="0" smtClean="0"/>
            <a:t>      </a:t>
          </a:r>
          <a:r>
            <a:rPr lang="ru-RU" dirty="0" smtClean="0"/>
            <a:t>379,0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0.51063</cdr:x>
      <cdr:y>0.5</cdr:y>
    </cdr:from>
    <cdr:to>
      <cdr:x>0.61864</cdr:x>
      <cdr:y>0.54109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8796" y="2628292"/>
          <a:ext cx="917788" cy="2159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 </a:t>
          </a:r>
          <a:r>
            <a:rPr lang="ru-RU" sz="1100" dirty="0" smtClean="0"/>
            <a:t>230,0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0.79661</cdr:x>
      <cdr:y>0.02041</cdr:y>
    </cdr:from>
    <cdr:to>
      <cdr:x>0.89831</cdr:x>
      <cdr:y>0.06151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8752" y="107307"/>
          <a:ext cx="864139" cy="2160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3 297,0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0.72312</cdr:x>
      <cdr:y>0.06364</cdr:y>
    </cdr:from>
    <cdr:to>
      <cdr:x>0.74937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1004" y="288032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0.72014</cdr:x>
      <cdr:y>0</cdr:y>
    </cdr:from>
    <cdr:to>
      <cdr:x>0.82302</cdr:x>
      <cdr:y>0.05646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0"/>
          <a:ext cx="864117" cy="2880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79 255,00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0.23654</cdr:x>
      <cdr:y>0.71578</cdr:y>
    </cdr:from>
    <cdr:to>
      <cdr:x>0.34167</cdr:x>
      <cdr:y>0.75961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3528392"/>
          <a:ext cx="864091" cy="216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453,0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0.51689</cdr:x>
      <cdr:y>0.71578</cdr:y>
    </cdr:from>
    <cdr:to>
      <cdr:x>0.62202</cdr:x>
      <cdr:y>0.75283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3528392"/>
          <a:ext cx="864091" cy="1826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400,0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0.78848</cdr:x>
      <cdr:y>0.08119</cdr:y>
    </cdr:from>
    <cdr:to>
      <cdr:x>0.90237</cdr:x>
      <cdr:y>0.12501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0" y="400220"/>
          <a:ext cx="936091" cy="2160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86 921,0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0.19107</cdr:x>
      <cdr:y>0.40313</cdr:y>
    </cdr:from>
    <cdr:to>
      <cdr:x>0.2866</cdr:x>
      <cdr:y>0.44633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2016224"/>
          <a:ext cx="792064" cy="21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478,0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0.47766</cdr:x>
      <cdr:y>0.0288</cdr:y>
    </cdr:from>
    <cdr:to>
      <cdr:x>0.59056</cdr:x>
      <cdr:y>0.07199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144016"/>
          <a:ext cx="936084" cy="2160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950,00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0.77295</cdr:x>
      <cdr:y>0.18423</cdr:y>
    </cdr:from>
    <cdr:to>
      <cdr:x>0.88585</cdr:x>
      <cdr:y>0.24182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8712" y="921420"/>
          <a:ext cx="936083" cy="2880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730,00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0.80625</cdr:x>
      <cdr:y>0.06364</cdr:y>
    </cdr:from>
    <cdr:to>
      <cdr:x>0.85</cdr:x>
      <cdr:y>0.10842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35080" y="288032"/>
          <a:ext cx="360045" cy="2026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6B48B-539B-48AE-BD6B-CB20CDCF0A29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8C22-A7A1-442A-822B-8C3C034A3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8C22-A7A1-442A-822B-8C3C034A37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2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9143999" cy="68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4874096"/>
          </a:xfrm>
        </p:spPr>
        <p:txBody>
          <a:bodyPr>
            <a:normAutofit/>
          </a:bodyPr>
          <a:lstStyle/>
          <a:p>
            <a:endParaRPr lang="ru-RU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Сопоставимые параметры по расходам на  2023 год с другими городскими округами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4" y="-171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692740"/>
              </p:ext>
            </p:extLst>
          </p:nvPr>
        </p:nvGraphicFramePr>
        <p:xfrm>
          <a:off x="323528" y="1124744"/>
          <a:ext cx="8399276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2" y="3789040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21 064,0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772816"/>
            <a:ext cx="82489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57 916,0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095255"/>
              </p:ext>
            </p:extLst>
          </p:nvPr>
        </p:nvGraphicFramePr>
        <p:xfrm>
          <a:off x="467544" y="1196752"/>
          <a:ext cx="821925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49165"/>
              </p:ext>
            </p:extLst>
          </p:nvPr>
        </p:nvGraphicFramePr>
        <p:xfrm>
          <a:off x="395536" y="1124744"/>
          <a:ext cx="829126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76494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5102" y="5008321"/>
            <a:ext cx="34063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972" y="4880789"/>
            <a:ext cx="50405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расходов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117513"/>
              </p:ext>
            </p:extLst>
          </p:nvPr>
        </p:nvGraphicFramePr>
        <p:xfrm>
          <a:off x="61156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2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9208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103378"/>
              </p:ext>
            </p:extLst>
          </p:nvPr>
        </p:nvGraphicFramePr>
        <p:xfrm>
          <a:off x="462372" y="1023602"/>
          <a:ext cx="8430108" cy="542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71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225211"/>
            <a:ext cx="8147248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158423"/>
              </p:ext>
            </p:extLst>
          </p:nvPr>
        </p:nvGraphicFramePr>
        <p:xfrm>
          <a:off x="457200" y="908720"/>
          <a:ext cx="843528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832272"/>
              </p:ext>
            </p:extLst>
          </p:nvPr>
        </p:nvGraphicFramePr>
        <p:xfrm>
          <a:off x="457200" y="1600200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57715"/>
              </p:ext>
            </p:extLst>
          </p:nvPr>
        </p:nvGraphicFramePr>
        <p:xfrm>
          <a:off x="251520" y="1052736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1556792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69 325,0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924944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44 157,0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3753036"/>
            <a:ext cx="72008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456,0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437960"/>
              </p:ext>
            </p:extLst>
          </p:nvPr>
        </p:nvGraphicFramePr>
        <p:xfrm>
          <a:off x="179512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9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362768"/>
              </p:ext>
            </p:extLst>
          </p:nvPr>
        </p:nvGraphicFramePr>
        <p:xfrm>
          <a:off x="251520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1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2008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4948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4077072"/>
            <a:ext cx="86409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127 005,0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36" y="2132856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487 019,0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2492896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418 552,0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845941"/>
              </p:ext>
            </p:extLst>
          </p:nvPr>
        </p:nvGraphicFramePr>
        <p:xfrm>
          <a:off x="174340" y="980728"/>
          <a:ext cx="8507288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4293096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33 986,0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372" y="3589449"/>
            <a:ext cx="95684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63 921,0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432282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155 072,0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116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Общегосударственные вопросы</vt:lpstr>
      <vt:lpstr>Национальная оборона </vt:lpstr>
      <vt:lpstr>Национальная безопасность и правоохранительная деятельность </vt:lpstr>
      <vt:lpstr>Национальная экономика </vt:lpstr>
      <vt:lpstr>Жилищно-коммунальное хозяйство </vt:lpstr>
      <vt:lpstr>Охрана окружающей среды </vt:lpstr>
      <vt:lpstr>Образование </vt:lpstr>
      <vt:lpstr>Культура, кинематография </vt:lpstr>
      <vt:lpstr>Социальная политика </vt:lpstr>
      <vt:lpstr>Физическая культура и спорт </vt:lpstr>
      <vt:lpstr>Средства массовой информации </vt:lpstr>
      <vt:lpstr>Обслуживание государственного и муниципального долга</vt:lpstr>
      <vt:lpstr>Итого расходов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51</cp:revision>
  <cp:lastPrinted>2022-03-17T09:29:12Z</cp:lastPrinted>
  <dcterms:created xsi:type="dcterms:W3CDTF">2021-07-30T14:04:55Z</dcterms:created>
  <dcterms:modified xsi:type="dcterms:W3CDTF">2023-03-10T06:38:46Z</dcterms:modified>
</cp:coreProperties>
</file>