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56"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21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4977695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7" name="Google Shape;177;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9" name="Google Shape;189;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1" name="Google Shape;201;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7" name="Google Shape;207;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3" name="Google Shape;213;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endParaRPr lang="ru-RU"/>
          </a:p>
        </p:txBody>
      </p:sp>
      <p:sp>
        <p:nvSpPr>
          <p:cNvPr id="91" name="Footer Placeholder 90"/>
          <p:cNvSpPr>
            <a:spLocks noGrp="1"/>
          </p:cNvSpPr>
          <p:nvPr>
            <p:ph type="ftr" sz="quarter" idx="11"/>
          </p:nvPr>
        </p:nvSpPr>
        <p:spPr/>
        <p:txBody>
          <a:bodyPr/>
          <a:lstStyle/>
          <a:p>
            <a:endParaRPr lang="ru-RU"/>
          </a:p>
        </p:txBody>
      </p:sp>
      <p:sp>
        <p:nvSpPr>
          <p:cNvPr id="92" name="Slide Number Placeholder 91"/>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endParaRPr lang="ru-RU"/>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pPr marL="0" lvl="0" indent="0" algn="r" rtl="0">
              <a:spcBef>
                <a:spcPts val="0"/>
              </a:spcBef>
              <a:spcAft>
                <a:spcPts val="0"/>
              </a:spcAft>
              <a:buNone/>
            </a:pPr>
            <a:fld id="{00000000-1234-1234-1234-123412341234}"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4.jp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1">
          <a:gsLst>
            <a:gs pos="82500">
              <a:srgbClr val="133444"/>
            </a:gs>
            <a:gs pos="0">
              <a:schemeClr val="bg2">
                <a:tint val="83000"/>
                <a:shade val="97000"/>
                <a:satMod val="230000"/>
              </a:schemeClr>
            </a:gs>
            <a:gs pos="87000">
              <a:schemeClr val="bg2">
                <a:shade val="35000"/>
                <a:satMod val="250000"/>
              </a:schemeClr>
            </a:gs>
          </a:gsLst>
          <a:path path="circle">
            <a:fillToRect l="15000" t="50000" r="85000" b="60000"/>
          </a:path>
        </a:gradFill>
        <a:effectLst/>
      </p:bgPr>
    </p:bg>
    <p:spTree>
      <p:nvGrpSpPr>
        <p:cNvPr id="1" name="Shape 89"/>
        <p:cNvGrpSpPr/>
        <p:nvPr/>
      </p:nvGrpSpPr>
      <p:grpSpPr>
        <a:xfrm>
          <a:off x="0" y="0"/>
          <a:ext cx="0" cy="0"/>
          <a:chOff x="0" y="0"/>
          <a:chExt cx="0" cy="0"/>
        </a:xfrm>
      </p:grpSpPr>
      <p:sp>
        <p:nvSpPr>
          <p:cNvPr id="90" name="Google Shape;90;p13"/>
          <p:cNvSpPr txBox="1"/>
          <p:nvPr/>
        </p:nvSpPr>
        <p:spPr>
          <a:xfrm>
            <a:off x="107504" y="188640"/>
            <a:ext cx="8352928" cy="403187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ru-RU" sz="4800" b="1">
                <a:solidFill>
                  <a:schemeClr val="lt1"/>
                </a:solidFill>
                <a:latin typeface="Arial"/>
                <a:ea typeface="Arial"/>
                <a:cs typeface="Arial"/>
                <a:sym typeface="Arial"/>
              </a:rPr>
              <a:t>Консультация для родителей</a:t>
            </a:r>
            <a:endParaRPr/>
          </a:p>
          <a:p>
            <a:pPr marL="0" marR="0" lvl="0" indent="0" algn="ctr" rtl="0">
              <a:spcBef>
                <a:spcPts val="0"/>
              </a:spcBef>
              <a:spcAft>
                <a:spcPts val="0"/>
              </a:spcAft>
              <a:buNone/>
            </a:pPr>
            <a:r>
              <a:rPr lang="ru-RU" sz="8000" b="1">
                <a:solidFill>
                  <a:schemeClr val="lt1"/>
                </a:solidFill>
                <a:latin typeface="Arial"/>
                <a:ea typeface="Arial"/>
                <a:cs typeface="Arial"/>
                <a:sym typeface="Arial"/>
              </a:rPr>
              <a:t>«БЕЗОПАСНОЕ ЛЕТО»</a:t>
            </a:r>
            <a:endParaRPr sz="8000">
              <a:solidFill>
                <a:schemeClr val="lt1"/>
              </a:solidFill>
              <a:latin typeface="Arial"/>
              <a:ea typeface="Arial"/>
              <a:cs typeface="Arial"/>
              <a:sym typeface="Arial"/>
            </a:endParaRPr>
          </a:p>
        </p:txBody>
      </p:sp>
      <p:pic>
        <p:nvPicPr>
          <p:cNvPr id="91" name="Google Shape;91;p13" descr="Внимание лето"/>
          <p:cNvPicPr preferRelativeResize="0"/>
          <p:nvPr/>
        </p:nvPicPr>
        <p:blipFill rotWithShape="1">
          <a:blip r:embed="rId3">
            <a:alphaModFix/>
          </a:blip>
          <a:srcRect/>
          <a:stretch/>
        </p:blipFill>
        <p:spPr>
          <a:xfrm>
            <a:off x="6732240" y="4005064"/>
            <a:ext cx="2249041" cy="2684074"/>
          </a:xfrm>
          <a:prstGeom prst="rect">
            <a:avLst/>
          </a:prstGeom>
          <a:noFill/>
          <a:ln>
            <a:noFill/>
          </a:ln>
        </p:spPr>
      </p:pic>
      <p:pic>
        <p:nvPicPr>
          <p:cNvPr id="92" name="Google Shape;92;p13" descr="Картинки по запросу инструктаж для родителей во время летних каникул картинки"/>
          <p:cNvPicPr preferRelativeResize="0"/>
          <p:nvPr/>
        </p:nvPicPr>
        <p:blipFill rotWithShape="1">
          <a:blip r:embed="rId4">
            <a:alphaModFix/>
          </a:blip>
          <a:srcRect/>
          <a:stretch/>
        </p:blipFill>
        <p:spPr>
          <a:xfrm>
            <a:off x="132656" y="4005064"/>
            <a:ext cx="2495128" cy="2719189"/>
          </a:xfrm>
          <a:prstGeom prst="rect">
            <a:avLst/>
          </a:prstGeom>
          <a:noFill/>
          <a:ln>
            <a:noFill/>
          </a:ln>
        </p:spPr>
      </p:pic>
      <p:pic>
        <p:nvPicPr>
          <p:cNvPr id="93" name="Google Shape;93;p13" descr="http://www.ya-roditel.ru/upload/iblock/38c/38cd2ccccb3c15f34f783c48cdc45043.jpg"/>
          <p:cNvPicPr preferRelativeResize="0"/>
          <p:nvPr/>
        </p:nvPicPr>
        <p:blipFill rotWithShape="1">
          <a:blip r:embed="rId5">
            <a:alphaModFix/>
          </a:blip>
          <a:srcRect/>
          <a:stretch/>
        </p:blipFill>
        <p:spPr>
          <a:xfrm>
            <a:off x="7735441" y="188640"/>
            <a:ext cx="1224136" cy="1711077"/>
          </a:xfrm>
          <a:prstGeom prst="rect">
            <a:avLst/>
          </a:prstGeom>
          <a:noFill/>
          <a:ln>
            <a:noFill/>
          </a:ln>
        </p:spPr>
      </p:pic>
      <p:pic>
        <p:nvPicPr>
          <p:cNvPr id="94" name="Google Shape;94;p13" descr="Картинки по запросу инструктаж для родителей во время летних каникул картинки"/>
          <p:cNvPicPr preferRelativeResize="0"/>
          <p:nvPr/>
        </p:nvPicPr>
        <p:blipFill rotWithShape="1">
          <a:blip r:embed="rId6">
            <a:alphaModFix/>
          </a:blip>
          <a:srcRect/>
          <a:stretch/>
        </p:blipFill>
        <p:spPr>
          <a:xfrm>
            <a:off x="2979409" y="4188134"/>
            <a:ext cx="3401206" cy="2501004"/>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147"/>
        <p:cNvGrpSpPr/>
        <p:nvPr/>
      </p:nvGrpSpPr>
      <p:grpSpPr>
        <a:xfrm>
          <a:off x="0" y="0"/>
          <a:ext cx="0" cy="0"/>
          <a:chOff x="0" y="0"/>
          <a:chExt cx="0" cy="0"/>
        </a:xfrm>
      </p:grpSpPr>
      <p:sp>
        <p:nvSpPr>
          <p:cNvPr id="148" name="Google Shape;148;p22"/>
          <p:cNvSpPr txBox="1"/>
          <p:nvPr/>
        </p:nvSpPr>
        <p:spPr>
          <a:xfrm>
            <a:off x="179512" y="116632"/>
            <a:ext cx="8964488" cy="677108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ru-RU" sz="4000" b="1">
                <a:solidFill>
                  <a:schemeClr val="lt1"/>
                </a:solidFill>
                <a:latin typeface="Arial"/>
                <a:ea typeface="Arial"/>
                <a:cs typeface="Arial"/>
                <a:sym typeface="Arial"/>
              </a:rPr>
              <a:t>6. Безопасность на дороге</a:t>
            </a:r>
            <a:r>
              <a:rPr lang="ru-RU" sz="6600">
                <a:solidFill>
                  <a:schemeClr val="lt1"/>
                </a:solidFill>
                <a:latin typeface="Arial"/>
                <a:ea typeface="Arial"/>
                <a:cs typeface="Arial"/>
                <a:sym typeface="Arial"/>
              </a:rPr>
              <a:t>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Уважаемые родители! </a:t>
            </a:r>
            <a:endParaRPr/>
          </a:p>
          <a:p>
            <a:pPr marL="0" marR="0" lvl="0" indent="0" algn="l" rtl="0">
              <a:spcBef>
                <a:spcPts val="0"/>
              </a:spcBef>
              <a:spcAft>
                <a:spcPts val="0"/>
              </a:spcAft>
              <a:buNone/>
            </a:pPr>
            <a:endParaRPr sz="800">
              <a:solidFill>
                <a:schemeClr val="lt1"/>
              </a:solidFill>
              <a:latin typeface="Arial"/>
              <a:ea typeface="Arial"/>
              <a:cs typeface="Arial"/>
              <a:sym typeface="Arial"/>
            </a:endParaRPr>
          </a:p>
          <a:p>
            <a:pPr marL="0" marR="0" lvl="0" indent="0" algn="l" rtl="0">
              <a:spcBef>
                <a:spcPts val="0"/>
              </a:spcBef>
              <a:spcAft>
                <a:spcPts val="0"/>
              </a:spcAft>
              <a:buNone/>
            </a:pPr>
            <a:r>
              <a:rPr lang="ru-RU" sz="2400">
                <a:solidFill>
                  <a:schemeClr val="lt1"/>
                </a:solidFill>
                <a:latin typeface="Arial"/>
                <a:ea typeface="Arial"/>
                <a:cs typeface="Arial"/>
                <a:sym typeface="Arial"/>
              </a:rPr>
              <a:t>Особое внимание хочется уделить</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дорожной безопасности.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Проведите с детьми беседы о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правилах поведения на дороге!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Ежедневно напоминайте им об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опасностях, которые могут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подстерегать их на дорогах, а также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о том, как и где нужно переходить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проезжую часть.  Не забывайте о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правилах дорожного движения,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подавая тем  самым положительный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пример своим детям и окружающим,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ведь ребенок всегда хочет быть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похожим на взрослых.</a:t>
            </a:r>
            <a:endParaRPr sz="2400" b="1">
              <a:solidFill>
                <a:schemeClr val="lt1"/>
              </a:solidFill>
              <a:latin typeface="Arial"/>
              <a:ea typeface="Arial"/>
              <a:cs typeface="Arial"/>
              <a:sym typeface="Arial"/>
            </a:endParaRPr>
          </a:p>
        </p:txBody>
      </p:sp>
      <p:pic>
        <p:nvPicPr>
          <p:cNvPr id="149" name="Google Shape;149;p22" descr="Картинки по запросу инструктаж для родителей во время летних каникул картинки"/>
          <p:cNvPicPr preferRelativeResize="0"/>
          <p:nvPr/>
        </p:nvPicPr>
        <p:blipFill rotWithShape="1">
          <a:blip r:embed="rId3">
            <a:alphaModFix/>
          </a:blip>
          <a:srcRect/>
          <a:stretch/>
        </p:blipFill>
        <p:spPr>
          <a:xfrm>
            <a:off x="5508104" y="1268760"/>
            <a:ext cx="3420988" cy="2376264"/>
          </a:xfrm>
          <a:prstGeom prst="rect">
            <a:avLst/>
          </a:prstGeom>
          <a:noFill/>
          <a:ln>
            <a:noFill/>
          </a:ln>
        </p:spPr>
      </p:pic>
      <p:pic>
        <p:nvPicPr>
          <p:cNvPr id="150" name="Google Shape;150;p22" descr="Картинки по запросу безопасное лето картинки"/>
          <p:cNvPicPr preferRelativeResize="0"/>
          <p:nvPr/>
        </p:nvPicPr>
        <p:blipFill rotWithShape="1">
          <a:blip r:embed="rId4">
            <a:alphaModFix/>
          </a:blip>
          <a:srcRect/>
          <a:stretch/>
        </p:blipFill>
        <p:spPr>
          <a:xfrm>
            <a:off x="5760568" y="4170217"/>
            <a:ext cx="3168524" cy="219230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154"/>
        <p:cNvGrpSpPr/>
        <p:nvPr/>
      </p:nvGrpSpPr>
      <p:grpSpPr>
        <a:xfrm>
          <a:off x="0" y="0"/>
          <a:ext cx="0" cy="0"/>
          <a:chOff x="0" y="0"/>
          <a:chExt cx="0" cy="0"/>
        </a:xfrm>
      </p:grpSpPr>
      <p:sp>
        <p:nvSpPr>
          <p:cNvPr id="155" name="Google Shape;155;p23"/>
          <p:cNvSpPr txBox="1"/>
          <p:nvPr/>
        </p:nvSpPr>
        <p:spPr>
          <a:xfrm>
            <a:off x="323528" y="218711"/>
            <a:ext cx="8712968" cy="674030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ru-RU" sz="3200" dirty="0">
                <a:solidFill>
                  <a:schemeClr val="lt1"/>
                </a:solidFill>
                <a:latin typeface="Arial"/>
                <a:ea typeface="Arial"/>
                <a:cs typeface="Arial"/>
                <a:sym typeface="Arial"/>
              </a:rPr>
              <a:t>При катании вашего ребенка на велосипеде обратите внимание на район проживания и убедитесь в наличии безопасных мест, где ребенок мог бы кататься на велосипеде, без риска быть сбитым автомобилем. Даже в пределах собственного двора юный велосипедист должен быть внимательным и не создавать помех другим </a:t>
            </a:r>
            <a:r>
              <a:rPr lang="ru-RU" sz="3200" dirty="0" err="1">
                <a:solidFill>
                  <a:schemeClr val="lt1"/>
                </a:solidFill>
                <a:latin typeface="Arial"/>
                <a:ea typeface="Arial"/>
                <a:cs typeface="Arial"/>
                <a:sym typeface="Arial"/>
              </a:rPr>
              <a:t>участни</a:t>
            </a:r>
            <a:r>
              <a:rPr lang="ru-RU" sz="3200" dirty="0">
                <a:solidFill>
                  <a:schemeClr val="lt1"/>
                </a:solidFill>
                <a:latin typeface="Arial"/>
                <a:ea typeface="Arial"/>
                <a:cs typeface="Arial"/>
                <a:sym typeface="Arial"/>
              </a:rPr>
              <a:t>-</a:t>
            </a:r>
            <a:endParaRPr dirty="0"/>
          </a:p>
          <a:p>
            <a:pPr marL="0" marR="0" lvl="0" indent="0" algn="l" rtl="0">
              <a:spcBef>
                <a:spcPts val="0"/>
              </a:spcBef>
              <a:spcAft>
                <a:spcPts val="0"/>
              </a:spcAft>
              <a:buNone/>
            </a:pPr>
            <a:r>
              <a:rPr lang="ru-RU" sz="3200" dirty="0" err="1">
                <a:solidFill>
                  <a:schemeClr val="lt1"/>
                </a:solidFill>
                <a:latin typeface="Arial"/>
                <a:ea typeface="Arial"/>
                <a:cs typeface="Arial"/>
                <a:sym typeface="Arial"/>
              </a:rPr>
              <a:t>кам</a:t>
            </a:r>
            <a:r>
              <a:rPr lang="ru-RU" sz="3200" dirty="0">
                <a:solidFill>
                  <a:schemeClr val="lt1"/>
                </a:solidFill>
                <a:latin typeface="Arial"/>
                <a:ea typeface="Arial"/>
                <a:cs typeface="Arial"/>
                <a:sym typeface="Arial"/>
              </a:rPr>
              <a:t> дорожного движения - этого </a:t>
            </a:r>
            <a:endParaRPr dirty="0"/>
          </a:p>
          <a:p>
            <a:pPr marL="0" marR="0" lvl="0" indent="0" algn="l" rtl="0">
              <a:spcBef>
                <a:spcPts val="0"/>
              </a:spcBef>
              <a:spcAft>
                <a:spcPts val="0"/>
              </a:spcAft>
              <a:buNone/>
            </a:pPr>
            <a:r>
              <a:rPr lang="ru-RU" sz="3200" dirty="0">
                <a:solidFill>
                  <a:schemeClr val="lt1"/>
                </a:solidFill>
                <a:latin typeface="Arial"/>
                <a:ea typeface="Arial"/>
                <a:cs typeface="Arial"/>
                <a:sym typeface="Arial"/>
              </a:rPr>
              <a:t>требуют и элементарные нормы вежливости, и правила дорожной безопасности.</a:t>
            </a:r>
            <a:endParaRPr dirty="0"/>
          </a:p>
          <a:p>
            <a:pPr marL="0" marR="0" lvl="0" indent="0" algn="l" rtl="0">
              <a:spcBef>
                <a:spcPts val="0"/>
              </a:spcBef>
              <a:spcAft>
                <a:spcPts val="0"/>
              </a:spcAft>
              <a:buNone/>
            </a:pPr>
            <a:endParaRPr sz="2400" dirty="0">
              <a:solidFill>
                <a:schemeClr val="lt1"/>
              </a:solidFill>
              <a:latin typeface="Arial"/>
              <a:ea typeface="Arial"/>
              <a:cs typeface="Arial"/>
              <a:sym typeface="Arial"/>
            </a:endParaRPr>
          </a:p>
          <a:p>
            <a:pPr marL="0" marR="0" lvl="0" indent="0" algn="l" rtl="0">
              <a:spcBef>
                <a:spcPts val="0"/>
              </a:spcBef>
              <a:spcAft>
                <a:spcPts val="0"/>
              </a:spcAft>
              <a:buNone/>
            </a:pPr>
            <a:endParaRPr sz="2400" b="1" dirty="0">
              <a:solidFill>
                <a:schemeClr val="lt1"/>
              </a:solidFill>
              <a:latin typeface="Arial"/>
              <a:ea typeface="Arial"/>
              <a:cs typeface="Arial"/>
              <a:sym typeface="Arial"/>
            </a:endParaRPr>
          </a:p>
        </p:txBody>
      </p:sp>
      <p:pic>
        <p:nvPicPr>
          <p:cNvPr id="156" name="Google Shape;156;p23" descr="Картинки по запросу инструктаж для родителей во время летних каникул картинки"/>
          <p:cNvPicPr preferRelativeResize="0"/>
          <p:nvPr/>
        </p:nvPicPr>
        <p:blipFill rotWithShape="1">
          <a:blip r:embed="rId3">
            <a:alphaModFix/>
          </a:blip>
          <a:srcRect/>
          <a:stretch/>
        </p:blipFill>
        <p:spPr>
          <a:xfrm>
            <a:off x="6732239" y="4342587"/>
            <a:ext cx="2407477" cy="251541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160"/>
        <p:cNvGrpSpPr/>
        <p:nvPr/>
      </p:nvGrpSpPr>
      <p:grpSpPr>
        <a:xfrm>
          <a:off x="0" y="0"/>
          <a:ext cx="0" cy="0"/>
          <a:chOff x="0" y="0"/>
          <a:chExt cx="0" cy="0"/>
        </a:xfrm>
      </p:grpSpPr>
      <p:sp>
        <p:nvSpPr>
          <p:cNvPr id="161" name="Google Shape;161;p24"/>
          <p:cNvSpPr txBox="1"/>
          <p:nvPr/>
        </p:nvSpPr>
        <p:spPr>
          <a:xfrm>
            <a:off x="107504" y="116632"/>
            <a:ext cx="8856984" cy="701730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ru-RU" sz="2400">
                <a:solidFill>
                  <a:schemeClr val="lt1"/>
                </a:solidFill>
                <a:latin typeface="Arial"/>
                <a:ea typeface="Arial"/>
                <a:cs typeface="Arial"/>
                <a:sym typeface="Arial"/>
              </a:rPr>
              <a:t>Необходимо, чтобы ребенок очень четко усвоил, что нельзя без оглядки выбегать из подъезда, из-за гаража или стоящей машины, прятаться за автомобили  цепляться за них. Если у подъезда стоят автомобили или растут деревья, кусты, необходимо обратить на это внимание ребенка,  остановиться, научить  осматриваться по сторонам и определять: нет ли опасности приближающегося транспорта.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Остановка - одно из наиболее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аварийноопасных мест на дороге.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В зоне остановок дети попадают в ДТП</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даже чаще, чем на перекрестках, и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причин тому несколько. Прежде всего,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когда ребенок спешит, например, на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автобус, он вообще не видит ничего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вокруг. </a:t>
            </a:r>
            <a:endParaRPr sz="6600">
              <a:solidFill>
                <a:schemeClr val="lt1"/>
              </a:solidFill>
              <a:latin typeface="Arial"/>
              <a:ea typeface="Arial"/>
              <a:cs typeface="Arial"/>
              <a:sym typeface="Arial"/>
            </a:endParaRPr>
          </a:p>
          <a:p>
            <a:pPr marL="0" marR="0" lvl="0" indent="0" algn="l" rtl="0">
              <a:spcBef>
                <a:spcPts val="0"/>
              </a:spcBef>
              <a:spcAft>
                <a:spcPts val="0"/>
              </a:spcAft>
              <a:buNone/>
            </a:pPr>
            <a:endParaRPr sz="6600" b="1">
              <a:solidFill>
                <a:schemeClr val="lt1"/>
              </a:solidFill>
              <a:latin typeface="Arial"/>
              <a:ea typeface="Arial"/>
              <a:cs typeface="Arial"/>
              <a:sym typeface="Arial"/>
            </a:endParaRPr>
          </a:p>
        </p:txBody>
      </p:sp>
      <p:pic>
        <p:nvPicPr>
          <p:cNvPr id="162" name="Google Shape;162;p24" descr="Картинки по запросу инструктаж для родителей во время летних каникул картинки"/>
          <p:cNvPicPr preferRelativeResize="0"/>
          <p:nvPr/>
        </p:nvPicPr>
        <p:blipFill rotWithShape="1">
          <a:blip r:embed="rId3">
            <a:alphaModFix/>
          </a:blip>
          <a:srcRect/>
          <a:stretch/>
        </p:blipFill>
        <p:spPr>
          <a:xfrm>
            <a:off x="5913258" y="3501008"/>
            <a:ext cx="3051230" cy="237626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166"/>
        <p:cNvGrpSpPr/>
        <p:nvPr/>
      </p:nvGrpSpPr>
      <p:grpSpPr>
        <a:xfrm>
          <a:off x="0" y="0"/>
          <a:ext cx="0" cy="0"/>
          <a:chOff x="0" y="0"/>
          <a:chExt cx="0" cy="0"/>
        </a:xfrm>
      </p:grpSpPr>
      <p:sp>
        <p:nvSpPr>
          <p:cNvPr id="167" name="Google Shape;167;p25"/>
          <p:cNvSpPr txBox="1"/>
          <p:nvPr/>
        </p:nvSpPr>
        <p:spPr>
          <a:xfrm>
            <a:off x="179512" y="188640"/>
            <a:ext cx="8784976" cy="600164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ru-RU" sz="2400">
                <a:solidFill>
                  <a:schemeClr val="lt1"/>
                </a:solidFill>
                <a:latin typeface="Arial"/>
                <a:ea typeface="Arial"/>
                <a:cs typeface="Arial"/>
                <a:sym typeface="Arial"/>
              </a:rPr>
              <a:t>   Кроме того, стоящие на остановке «крупногабаритные» маршрутные транспортные средства закрывают собой довольно большой участок дороги, по которому в этот момент, вполне возможно, едут другие автомобили. Необходимо научить ребенка быть особенно осторожным в этой ситуации, не спешить и внимательно смотреть по сторонам.</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    Весьма обманчивым может быть и автомобиль, движущийся на небольшой скорости. Дети еще зачастую не могут правильно определить ни скорость автомобиля, ни расстояние до него.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    На улице, где автомобили </a:t>
            </a:r>
            <a:endParaRPr sz="2400">
              <a:solidFill>
                <a:schemeClr val="lt1"/>
              </a:solidFill>
              <a:latin typeface="Arial"/>
              <a:ea typeface="Arial"/>
              <a:cs typeface="Arial"/>
              <a:sym typeface="Arial"/>
            </a:endParaRPr>
          </a:p>
          <a:p>
            <a:pPr marL="0" marR="0" lvl="0" indent="0" algn="l" rtl="0">
              <a:spcBef>
                <a:spcPts val="0"/>
              </a:spcBef>
              <a:spcAft>
                <a:spcPts val="0"/>
              </a:spcAft>
              <a:buNone/>
            </a:pPr>
            <a:r>
              <a:rPr lang="ru-RU" sz="2400">
                <a:solidFill>
                  <a:schemeClr val="lt1"/>
                </a:solidFill>
                <a:latin typeface="Arial"/>
                <a:ea typeface="Arial"/>
                <a:cs typeface="Arial"/>
                <a:sym typeface="Arial"/>
              </a:rPr>
              <a:t>появляются редко, дети зачастую </a:t>
            </a:r>
            <a:endParaRPr sz="2400">
              <a:solidFill>
                <a:schemeClr val="lt1"/>
              </a:solidFill>
              <a:latin typeface="Arial"/>
              <a:ea typeface="Arial"/>
              <a:cs typeface="Arial"/>
              <a:sym typeface="Arial"/>
            </a:endParaRPr>
          </a:p>
          <a:p>
            <a:pPr marL="0" marR="0" lvl="0" indent="0" algn="l" rtl="0">
              <a:spcBef>
                <a:spcPts val="0"/>
              </a:spcBef>
              <a:spcAft>
                <a:spcPts val="0"/>
              </a:spcAft>
              <a:buNone/>
            </a:pPr>
            <a:r>
              <a:rPr lang="ru-RU" sz="2400">
                <a:solidFill>
                  <a:schemeClr val="lt1"/>
                </a:solidFill>
                <a:latin typeface="Arial"/>
                <a:ea typeface="Arial"/>
                <a:cs typeface="Arial"/>
                <a:sym typeface="Arial"/>
              </a:rPr>
              <a:t>выбегают на дорогу, не посмотрев </a:t>
            </a:r>
            <a:endParaRPr sz="2400">
              <a:solidFill>
                <a:schemeClr val="lt1"/>
              </a:solidFill>
              <a:latin typeface="Arial"/>
              <a:ea typeface="Arial"/>
              <a:cs typeface="Arial"/>
              <a:sym typeface="Arial"/>
            </a:endParaRPr>
          </a:p>
          <a:p>
            <a:pPr marL="0" marR="0" lvl="0" indent="0" algn="l" rtl="0">
              <a:spcBef>
                <a:spcPts val="0"/>
              </a:spcBef>
              <a:spcAft>
                <a:spcPts val="0"/>
              </a:spcAft>
              <a:buNone/>
            </a:pPr>
            <a:r>
              <a:rPr lang="ru-RU" sz="2400">
                <a:solidFill>
                  <a:schemeClr val="lt1"/>
                </a:solidFill>
                <a:latin typeface="Arial"/>
                <a:ea typeface="Arial"/>
                <a:cs typeface="Arial"/>
                <a:sym typeface="Arial"/>
              </a:rPr>
              <a:t>по сторонам, и попадают </a:t>
            </a:r>
            <a:endParaRPr sz="2400">
              <a:solidFill>
                <a:schemeClr val="lt1"/>
              </a:solidFill>
              <a:latin typeface="Arial"/>
              <a:ea typeface="Arial"/>
              <a:cs typeface="Arial"/>
              <a:sym typeface="Arial"/>
            </a:endParaRPr>
          </a:p>
          <a:p>
            <a:pPr marL="0" marR="0" lvl="0" indent="0" algn="l" rtl="0">
              <a:spcBef>
                <a:spcPts val="0"/>
              </a:spcBef>
              <a:spcAft>
                <a:spcPts val="0"/>
              </a:spcAft>
              <a:buNone/>
            </a:pPr>
            <a:r>
              <a:rPr lang="ru-RU" sz="2400">
                <a:solidFill>
                  <a:schemeClr val="lt1"/>
                </a:solidFill>
                <a:latin typeface="Arial"/>
                <a:ea typeface="Arial"/>
                <a:cs typeface="Arial"/>
                <a:sym typeface="Arial"/>
              </a:rPr>
              <a:t>под машину. </a:t>
            </a:r>
            <a:endParaRPr sz="2400" b="1">
              <a:solidFill>
                <a:schemeClr val="lt1"/>
              </a:solidFill>
              <a:latin typeface="Arial"/>
              <a:ea typeface="Arial"/>
              <a:cs typeface="Arial"/>
              <a:sym typeface="Arial"/>
            </a:endParaRPr>
          </a:p>
        </p:txBody>
      </p:sp>
      <p:pic>
        <p:nvPicPr>
          <p:cNvPr id="168" name="Google Shape;168;p25" descr="Картинки по запросу инструктаж для родителей во время летних каникул картинки"/>
          <p:cNvPicPr preferRelativeResize="0"/>
          <p:nvPr/>
        </p:nvPicPr>
        <p:blipFill rotWithShape="1">
          <a:blip r:embed="rId3">
            <a:alphaModFix/>
          </a:blip>
          <a:srcRect/>
          <a:stretch/>
        </p:blipFill>
        <p:spPr>
          <a:xfrm>
            <a:off x="5436096" y="4005064"/>
            <a:ext cx="3500627" cy="2665462"/>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Shape 172"/>
        <p:cNvGrpSpPr/>
        <p:nvPr/>
      </p:nvGrpSpPr>
      <p:grpSpPr>
        <a:xfrm>
          <a:off x="0" y="0"/>
          <a:ext cx="0" cy="0"/>
          <a:chOff x="0" y="0"/>
          <a:chExt cx="0" cy="0"/>
        </a:xfrm>
      </p:grpSpPr>
      <p:sp>
        <p:nvSpPr>
          <p:cNvPr id="173" name="Google Shape;173;p26"/>
          <p:cNvSpPr txBox="1"/>
          <p:nvPr/>
        </p:nvSpPr>
        <p:spPr>
          <a:xfrm>
            <a:off x="179512" y="260648"/>
            <a:ext cx="8784976" cy="56323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ru-RU" sz="2400">
                <a:solidFill>
                  <a:schemeClr val="lt1"/>
                </a:solidFill>
                <a:latin typeface="Arial"/>
                <a:ea typeface="Arial"/>
                <a:cs typeface="Arial"/>
                <a:sym typeface="Arial"/>
              </a:rPr>
              <a:t>     Выработайте у ребенка привычку всегда перед выходом на дорогу остановиться, оглядеться, прислушаться - и только тогда переходить через проезжую часть.</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Зеленый сигнал еще не гарантия безопасности. Сегодня на дорогах мы довольно часто сталкиваемся с тем, что водители нарушают правила дорожного движения: едут с превышением скорости, игнорируя сигналы светофора и знаки пешеходного перехода. </a:t>
            </a:r>
            <a:endParaRPr sz="2400">
              <a:solidFill>
                <a:schemeClr val="lt1"/>
              </a:solidFill>
              <a:latin typeface="Arial"/>
              <a:ea typeface="Arial"/>
              <a:cs typeface="Arial"/>
              <a:sym typeface="Arial"/>
            </a:endParaRPr>
          </a:p>
          <a:p>
            <a:pPr marL="0" marR="0" lvl="0" indent="0" algn="l" rtl="0">
              <a:spcBef>
                <a:spcPts val="0"/>
              </a:spcBef>
              <a:spcAft>
                <a:spcPts val="0"/>
              </a:spcAft>
              <a:buNone/>
            </a:pPr>
            <a:r>
              <a:rPr lang="ru-RU" sz="2400">
                <a:solidFill>
                  <a:schemeClr val="lt1"/>
                </a:solidFill>
                <a:latin typeface="Arial"/>
                <a:ea typeface="Arial"/>
                <a:cs typeface="Arial"/>
                <a:sym typeface="Arial"/>
              </a:rPr>
              <a:t>     Недостаточно только научить детей </a:t>
            </a:r>
            <a:endParaRPr sz="2400">
              <a:solidFill>
                <a:schemeClr val="lt1"/>
              </a:solidFill>
              <a:latin typeface="Arial"/>
              <a:ea typeface="Arial"/>
              <a:cs typeface="Arial"/>
              <a:sym typeface="Arial"/>
            </a:endParaRPr>
          </a:p>
          <a:p>
            <a:pPr marL="0" marR="0" lvl="0" indent="0" algn="l" rtl="0">
              <a:spcBef>
                <a:spcPts val="0"/>
              </a:spcBef>
              <a:spcAft>
                <a:spcPts val="0"/>
              </a:spcAft>
              <a:buNone/>
            </a:pPr>
            <a:r>
              <a:rPr lang="ru-RU" sz="2400">
                <a:solidFill>
                  <a:schemeClr val="lt1"/>
                </a:solidFill>
                <a:latin typeface="Arial"/>
                <a:ea typeface="Arial"/>
                <a:cs typeface="Arial"/>
                <a:sym typeface="Arial"/>
              </a:rPr>
              <a:t>ориентироваться на «зеленый свет», </a:t>
            </a:r>
            <a:endParaRPr sz="2400">
              <a:solidFill>
                <a:schemeClr val="lt1"/>
              </a:solidFill>
              <a:latin typeface="Arial"/>
              <a:ea typeface="Arial"/>
              <a:cs typeface="Arial"/>
              <a:sym typeface="Arial"/>
            </a:endParaRPr>
          </a:p>
          <a:p>
            <a:pPr marL="0" marR="0" lvl="0" indent="0" algn="l" rtl="0">
              <a:spcBef>
                <a:spcPts val="0"/>
              </a:spcBef>
              <a:spcAft>
                <a:spcPts val="0"/>
              </a:spcAft>
              <a:buNone/>
            </a:pPr>
            <a:r>
              <a:rPr lang="ru-RU" sz="2400">
                <a:solidFill>
                  <a:schemeClr val="lt1"/>
                </a:solidFill>
                <a:latin typeface="Arial"/>
                <a:ea typeface="Arial"/>
                <a:cs typeface="Arial"/>
                <a:sym typeface="Arial"/>
              </a:rPr>
              <a:t>необходимо убедиться, что все </a:t>
            </a:r>
            <a:endParaRPr sz="2400">
              <a:solidFill>
                <a:schemeClr val="lt1"/>
              </a:solidFill>
              <a:latin typeface="Arial"/>
              <a:ea typeface="Arial"/>
              <a:cs typeface="Arial"/>
              <a:sym typeface="Arial"/>
            </a:endParaRPr>
          </a:p>
          <a:p>
            <a:pPr marL="0" marR="0" lvl="0" indent="0" algn="l" rtl="0">
              <a:spcBef>
                <a:spcPts val="0"/>
              </a:spcBef>
              <a:spcAft>
                <a:spcPts val="0"/>
              </a:spcAft>
              <a:buNone/>
            </a:pPr>
            <a:r>
              <a:rPr lang="ru-RU" sz="2400">
                <a:solidFill>
                  <a:schemeClr val="lt1"/>
                </a:solidFill>
                <a:latin typeface="Arial"/>
                <a:ea typeface="Arial"/>
                <a:cs typeface="Arial"/>
                <a:sym typeface="Arial"/>
              </a:rPr>
              <a:t>автомобили остановились, никто не </a:t>
            </a:r>
            <a:endParaRPr sz="2400">
              <a:solidFill>
                <a:schemeClr val="lt1"/>
              </a:solidFill>
              <a:latin typeface="Arial"/>
              <a:ea typeface="Arial"/>
              <a:cs typeface="Arial"/>
              <a:sym typeface="Arial"/>
            </a:endParaRPr>
          </a:p>
          <a:p>
            <a:pPr marL="0" marR="0" lvl="0" indent="0" algn="l" rtl="0">
              <a:spcBef>
                <a:spcPts val="0"/>
              </a:spcBef>
              <a:spcAft>
                <a:spcPts val="0"/>
              </a:spcAft>
              <a:buNone/>
            </a:pPr>
            <a:r>
              <a:rPr lang="ru-RU" sz="2400">
                <a:solidFill>
                  <a:schemeClr val="lt1"/>
                </a:solidFill>
                <a:latin typeface="Arial"/>
                <a:ea typeface="Arial"/>
                <a:cs typeface="Arial"/>
                <a:sym typeface="Arial"/>
              </a:rPr>
              <a:t>мчится на высокой скорости и </a:t>
            </a:r>
            <a:endParaRPr sz="2400">
              <a:solidFill>
                <a:schemeClr val="lt1"/>
              </a:solidFill>
              <a:latin typeface="Arial"/>
              <a:ea typeface="Arial"/>
              <a:cs typeface="Arial"/>
              <a:sym typeface="Arial"/>
            </a:endParaRPr>
          </a:p>
          <a:p>
            <a:pPr marL="0" marR="0" lvl="0" indent="0" algn="l" rtl="0">
              <a:spcBef>
                <a:spcPts val="0"/>
              </a:spcBef>
              <a:spcAft>
                <a:spcPts val="0"/>
              </a:spcAft>
              <a:buNone/>
            </a:pPr>
            <a:r>
              <a:rPr lang="ru-RU" sz="2400">
                <a:solidFill>
                  <a:schemeClr val="lt1"/>
                </a:solidFill>
                <a:latin typeface="Arial"/>
                <a:ea typeface="Arial"/>
                <a:cs typeface="Arial"/>
                <a:sym typeface="Arial"/>
              </a:rPr>
              <a:t>опасности для перехода дороги нет.</a:t>
            </a:r>
            <a:endParaRPr/>
          </a:p>
          <a:p>
            <a:pPr marL="0" marR="0" lvl="0" indent="0" algn="l" rtl="0">
              <a:spcBef>
                <a:spcPts val="0"/>
              </a:spcBef>
              <a:spcAft>
                <a:spcPts val="0"/>
              </a:spcAft>
              <a:buNone/>
            </a:pPr>
            <a:endParaRPr sz="2400" b="1">
              <a:solidFill>
                <a:schemeClr val="lt1"/>
              </a:solidFill>
              <a:latin typeface="Arial"/>
              <a:ea typeface="Arial"/>
              <a:cs typeface="Arial"/>
              <a:sym typeface="Arial"/>
            </a:endParaRPr>
          </a:p>
        </p:txBody>
      </p:sp>
      <p:pic>
        <p:nvPicPr>
          <p:cNvPr id="174" name="Google Shape;174;p26" descr="Похожее изображение"/>
          <p:cNvPicPr preferRelativeResize="0"/>
          <p:nvPr/>
        </p:nvPicPr>
        <p:blipFill rotWithShape="1">
          <a:blip r:embed="rId3">
            <a:alphaModFix/>
          </a:blip>
          <a:srcRect/>
          <a:stretch/>
        </p:blipFill>
        <p:spPr>
          <a:xfrm>
            <a:off x="5508104" y="4077072"/>
            <a:ext cx="3456384" cy="2552308"/>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Shape 178"/>
        <p:cNvGrpSpPr/>
        <p:nvPr/>
      </p:nvGrpSpPr>
      <p:grpSpPr>
        <a:xfrm>
          <a:off x="0" y="0"/>
          <a:ext cx="0" cy="0"/>
          <a:chOff x="0" y="0"/>
          <a:chExt cx="0" cy="0"/>
        </a:xfrm>
      </p:grpSpPr>
      <p:sp>
        <p:nvSpPr>
          <p:cNvPr id="179" name="Google Shape;179;p27"/>
          <p:cNvSpPr txBox="1"/>
          <p:nvPr/>
        </p:nvSpPr>
        <p:spPr>
          <a:xfrm>
            <a:off x="251520" y="188640"/>
            <a:ext cx="8712968" cy="63709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ru-RU" sz="2400">
                <a:solidFill>
                  <a:schemeClr val="lt1"/>
                </a:solidFill>
                <a:latin typeface="Arial"/>
                <a:ea typeface="Arial"/>
                <a:cs typeface="Arial"/>
                <a:sym typeface="Arial"/>
              </a:rPr>
              <a:t>    Я прошу вас также обратить внимание на соблюдение вашим сыном или дочерью в летний период времени основ безопасности жизнедеятельности на улице, водоёмах, в лесных зонах, во время грозы, в общественных местах и транспорте, при обнаружении незнакомых подозрительных предметов, на соблюдение правил пользования электрическими бытовыми приборами и особенно правил ДД в сельской и городской местности, правил для велосипедистов.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     Учите детей правильно действовать в экстремальных жизненных ситуациях, отказывать в общении с незнакомыми людьми, не распространять информацию о себе и о своей семье.</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    Следите летом за режимом дня своего</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 ребёнка, помните об опасностях, </a:t>
            </a:r>
            <a:endParaRPr sz="2400">
              <a:solidFill>
                <a:schemeClr val="lt1"/>
              </a:solidFill>
              <a:latin typeface="Arial"/>
              <a:ea typeface="Arial"/>
              <a:cs typeface="Arial"/>
              <a:sym typeface="Arial"/>
            </a:endParaRPr>
          </a:p>
          <a:p>
            <a:pPr marL="0" marR="0" lvl="0" indent="0" algn="l" rtl="0">
              <a:spcBef>
                <a:spcPts val="0"/>
              </a:spcBef>
              <a:spcAft>
                <a:spcPts val="0"/>
              </a:spcAft>
              <a:buNone/>
            </a:pPr>
            <a:r>
              <a:rPr lang="ru-RU" sz="2400">
                <a:solidFill>
                  <a:schemeClr val="lt1"/>
                </a:solidFill>
                <a:latin typeface="Arial"/>
                <a:ea typeface="Arial"/>
                <a:cs typeface="Arial"/>
                <a:sym typeface="Arial"/>
              </a:rPr>
              <a:t>которые может принести Интернет, </a:t>
            </a:r>
            <a:endParaRPr sz="2400">
              <a:solidFill>
                <a:schemeClr val="lt1"/>
              </a:solidFill>
              <a:latin typeface="Arial"/>
              <a:ea typeface="Arial"/>
              <a:cs typeface="Arial"/>
              <a:sym typeface="Arial"/>
            </a:endParaRPr>
          </a:p>
          <a:p>
            <a:pPr marL="0" marR="0" lvl="0" indent="0" algn="l" rtl="0">
              <a:spcBef>
                <a:spcPts val="0"/>
              </a:spcBef>
              <a:spcAft>
                <a:spcPts val="0"/>
              </a:spcAft>
              <a:buNone/>
            </a:pPr>
            <a:r>
              <a:rPr lang="ru-RU" sz="2400">
                <a:solidFill>
                  <a:schemeClr val="lt1"/>
                </a:solidFill>
                <a:latin typeface="Arial"/>
                <a:ea typeface="Arial"/>
                <a:cs typeface="Arial"/>
                <a:sym typeface="Arial"/>
              </a:rPr>
              <a:t>сотовая связь.</a:t>
            </a:r>
            <a:endParaRPr sz="2400" b="1">
              <a:solidFill>
                <a:schemeClr val="lt1"/>
              </a:solidFill>
              <a:latin typeface="Arial"/>
              <a:ea typeface="Arial"/>
              <a:cs typeface="Arial"/>
              <a:sym typeface="Arial"/>
            </a:endParaRPr>
          </a:p>
        </p:txBody>
      </p:sp>
      <p:pic>
        <p:nvPicPr>
          <p:cNvPr id="180" name="Google Shape;180;p27" descr="Картинки по запросу инструктаж для родителей во время летних каникул картинки"/>
          <p:cNvPicPr preferRelativeResize="0"/>
          <p:nvPr/>
        </p:nvPicPr>
        <p:blipFill rotWithShape="1">
          <a:blip r:embed="rId3">
            <a:alphaModFix/>
          </a:blip>
          <a:srcRect/>
          <a:stretch/>
        </p:blipFill>
        <p:spPr>
          <a:xfrm>
            <a:off x="6300192" y="4725144"/>
            <a:ext cx="2664296" cy="1872208"/>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Shape 184"/>
        <p:cNvGrpSpPr/>
        <p:nvPr/>
      </p:nvGrpSpPr>
      <p:grpSpPr>
        <a:xfrm>
          <a:off x="0" y="0"/>
          <a:ext cx="0" cy="0"/>
          <a:chOff x="0" y="0"/>
          <a:chExt cx="0" cy="0"/>
        </a:xfrm>
      </p:grpSpPr>
      <p:sp>
        <p:nvSpPr>
          <p:cNvPr id="185" name="Google Shape;185;p28"/>
          <p:cNvSpPr txBox="1"/>
          <p:nvPr/>
        </p:nvSpPr>
        <p:spPr>
          <a:xfrm>
            <a:off x="251520" y="188640"/>
            <a:ext cx="8712968" cy="569386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ru-RU" sz="2800">
                <a:solidFill>
                  <a:srgbClr val="65FFFF"/>
                </a:solidFill>
                <a:latin typeface="Arial"/>
                <a:ea typeface="Arial"/>
                <a:cs typeface="Arial"/>
                <a:sym typeface="Arial"/>
              </a:rPr>
              <a:t>    Ребёнок учится законам улицы, беря пример с вас – родителей, взрослых. Поэтому уберечь его от беды – это долг взрослых!</a:t>
            </a:r>
            <a:endParaRPr sz="2800">
              <a:solidFill>
                <a:srgbClr val="65FFFF"/>
              </a:solidFill>
              <a:latin typeface="Arial"/>
              <a:ea typeface="Arial"/>
              <a:cs typeface="Arial"/>
              <a:sym typeface="Arial"/>
            </a:endParaRPr>
          </a:p>
          <a:p>
            <a:pPr marL="0" marR="0" lvl="0" indent="0" algn="l" rtl="0">
              <a:spcBef>
                <a:spcPts val="0"/>
              </a:spcBef>
              <a:spcAft>
                <a:spcPts val="0"/>
              </a:spcAft>
              <a:buNone/>
            </a:pPr>
            <a:r>
              <a:rPr lang="ru-RU" sz="2800">
                <a:solidFill>
                  <a:srgbClr val="65FFFF"/>
                </a:solidFill>
                <a:latin typeface="Arial"/>
                <a:ea typeface="Arial"/>
                <a:cs typeface="Arial"/>
                <a:sym typeface="Arial"/>
              </a:rPr>
              <a:t>     Нет ничего более ценного в жизни, чем семья. Ребёнок, даже взрослый, очень скучает по родителям: папе и маме -  поэтому уделяйте ему больше внимания, больше общайтесь, разговаривайте, беседуйте с ним. </a:t>
            </a:r>
            <a:endParaRPr sz="2800">
              <a:solidFill>
                <a:srgbClr val="65FFFF"/>
              </a:solidFill>
              <a:latin typeface="Arial"/>
              <a:ea typeface="Arial"/>
              <a:cs typeface="Arial"/>
              <a:sym typeface="Arial"/>
            </a:endParaRPr>
          </a:p>
          <a:p>
            <a:pPr marL="0" marR="0" lvl="0" indent="0" algn="l" rtl="0">
              <a:spcBef>
                <a:spcPts val="0"/>
              </a:spcBef>
              <a:spcAft>
                <a:spcPts val="0"/>
              </a:spcAft>
              <a:buNone/>
            </a:pPr>
            <a:r>
              <a:rPr lang="ru-RU" sz="2800">
                <a:solidFill>
                  <a:srgbClr val="65FFFF"/>
                </a:solidFill>
                <a:latin typeface="Arial"/>
                <a:ea typeface="Arial"/>
                <a:cs typeface="Arial"/>
                <a:sym typeface="Arial"/>
              </a:rPr>
              <a:t>    Помните, что дети учатся</a:t>
            </a:r>
            <a:endParaRPr/>
          </a:p>
          <a:p>
            <a:pPr marL="0" marR="0" lvl="0" indent="0" algn="l" rtl="0">
              <a:spcBef>
                <a:spcPts val="0"/>
              </a:spcBef>
              <a:spcAft>
                <a:spcPts val="0"/>
              </a:spcAft>
              <a:buNone/>
            </a:pPr>
            <a:r>
              <a:rPr lang="ru-RU" sz="2800">
                <a:solidFill>
                  <a:srgbClr val="65FFFF"/>
                </a:solidFill>
                <a:latin typeface="Arial"/>
                <a:ea typeface="Arial"/>
                <a:cs typeface="Arial"/>
                <a:sym typeface="Arial"/>
              </a:rPr>
              <a:t> у жизни.</a:t>
            </a:r>
            <a:endParaRPr sz="2800">
              <a:solidFill>
                <a:srgbClr val="65FFFF"/>
              </a:solidFill>
              <a:latin typeface="Arial"/>
              <a:ea typeface="Arial"/>
              <a:cs typeface="Arial"/>
              <a:sym typeface="Arial"/>
            </a:endParaRPr>
          </a:p>
          <a:p>
            <a:pPr marL="0" marR="0" lvl="0" indent="0" algn="l" rtl="0">
              <a:spcBef>
                <a:spcPts val="0"/>
              </a:spcBef>
              <a:spcAft>
                <a:spcPts val="0"/>
              </a:spcAft>
              <a:buNone/>
            </a:pPr>
            <a:r>
              <a:rPr lang="ru-RU" sz="2800">
                <a:solidFill>
                  <a:srgbClr val="65FFFF"/>
                </a:solidFill>
                <a:latin typeface="Arial"/>
                <a:ea typeface="Arial"/>
                <a:cs typeface="Arial"/>
                <a:sym typeface="Arial"/>
              </a:rPr>
              <a:t>    Помните, никто не может </a:t>
            </a:r>
            <a:endParaRPr sz="2800">
              <a:solidFill>
                <a:srgbClr val="65FFFF"/>
              </a:solidFill>
              <a:latin typeface="Arial"/>
              <a:ea typeface="Arial"/>
              <a:cs typeface="Arial"/>
              <a:sym typeface="Arial"/>
            </a:endParaRPr>
          </a:p>
          <a:p>
            <a:pPr marL="0" marR="0" lvl="0" indent="0" algn="l" rtl="0">
              <a:spcBef>
                <a:spcPts val="0"/>
              </a:spcBef>
              <a:spcAft>
                <a:spcPts val="0"/>
              </a:spcAft>
              <a:buNone/>
            </a:pPr>
            <a:r>
              <a:rPr lang="ru-RU" sz="2800">
                <a:solidFill>
                  <a:srgbClr val="65FFFF"/>
                </a:solidFill>
                <a:latin typeface="Arial"/>
                <a:ea typeface="Arial"/>
                <a:cs typeface="Arial"/>
                <a:sym typeface="Arial"/>
              </a:rPr>
              <a:t>заменить родителей </a:t>
            </a:r>
            <a:endParaRPr sz="2800">
              <a:solidFill>
                <a:srgbClr val="65FFFF"/>
              </a:solidFill>
              <a:latin typeface="Arial"/>
              <a:ea typeface="Arial"/>
              <a:cs typeface="Arial"/>
              <a:sym typeface="Arial"/>
            </a:endParaRPr>
          </a:p>
          <a:p>
            <a:pPr marL="0" marR="0" lvl="0" indent="0" algn="l" rtl="0">
              <a:spcBef>
                <a:spcPts val="0"/>
              </a:spcBef>
              <a:spcAft>
                <a:spcPts val="0"/>
              </a:spcAft>
              <a:buNone/>
            </a:pPr>
            <a:r>
              <a:rPr lang="ru-RU" sz="2800">
                <a:solidFill>
                  <a:srgbClr val="65FFFF"/>
                </a:solidFill>
                <a:latin typeface="Arial"/>
                <a:ea typeface="Arial"/>
                <a:cs typeface="Arial"/>
                <a:sym typeface="Arial"/>
              </a:rPr>
              <a:t>в вопросе воспитания.</a:t>
            </a:r>
            <a:endParaRPr/>
          </a:p>
        </p:txBody>
      </p:sp>
      <p:pic>
        <p:nvPicPr>
          <p:cNvPr id="186" name="Google Shape;186;p28" descr="Похожее изображение"/>
          <p:cNvPicPr preferRelativeResize="0"/>
          <p:nvPr/>
        </p:nvPicPr>
        <p:blipFill rotWithShape="1">
          <a:blip r:embed="rId3">
            <a:alphaModFix/>
          </a:blip>
          <a:srcRect/>
          <a:stretch/>
        </p:blipFill>
        <p:spPr>
          <a:xfrm>
            <a:off x="5076057" y="3717032"/>
            <a:ext cx="3888432" cy="2993504"/>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Shape 190"/>
        <p:cNvGrpSpPr/>
        <p:nvPr/>
      </p:nvGrpSpPr>
      <p:grpSpPr>
        <a:xfrm>
          <a:off x="0" y="0"/>
          <a:ext cx="0" cy="0"/>
          <a:chOff x="0" y="0"/>
          <a:chExt cx="0" cy="0"/>
        </a:xfrm>
      </p:grpSpPr>
      <p:sp>
        <p:nvSpPr>
          <p:cNvPr id="191" name="Google Shape;191;p29"/>
          <p:cNvSpPr txBox="1"/>
          <p:nvPr/>
        </p:nvSpPr>
        <p:spPr>
          <a:xfrm>
            <a:off x="287016" y="183596"/>
            <a:ext cx="8856984" cy="692497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ru-RU" sz="2800" b="1">
                <a:solidFill>
                  <a:srgbClr val="65FFFF"/>
                </a:solidFill>
                <a:latin typeface="Arial"/>
                <a:ea typeface="Arial"/>
                <a:cs typeface="Arial"/>
                <a:sym typeface="Arial"/>
              </a:rPr>
              <a:t>И ещё несколько советов…</a:t>
            </a:r>
            <a:endParaRPr/>
          </a:p>
          <a:p>
            <a:pPr marL="0" marR="0" lvl="0" indent="0" algn="l" rtl="0">
              <a:spcBef>
                <a:spcPts val="0"/>
              </a:spcBef>
              <a:spcAft>
                <a:spcPts val="0"/>
              </a:spcAft>
              <a:buNone/>
            </a:pPr>
            <a:endParaRPr sz="2800" b="1">
              <a:solidFill>
                <a:srgbClr val="65FFFF"/>
              </a:solidFill>
              <a:latin typeface="Arial"/>
              <a:ea typeface="Arial"/>
              <a:cs typeface="Arial"/>
              <a:sym typeface="Arial"/>
            </a:endParaRPr>
          </a:p>
          <a:p>
            <a:pPr marL="0" marR="0" lvl="0" indent="0" algn="l" rtl="0">
              <a:spcBef>
                <a:spcPts val="0"/>
              </a:spcBef>
              <a:spcAft>
                <a:spcPts val="0"/>
              </a:spcAft>
              <a:buNone/>
            </a:pPr>
            <a:r>
              <a:rPr lang="ru-RU" sz="2800" b="1">
                <a:solidFill>
                  <a:schemeClr val="lt1"/>
                </a:solidFill>
                <a:latin typeface="Arial"/>
                <a:ea typeface="Arial"/>
                <a:cs typeface="Arial"/>
                <a:sym typeface="Arial"/>
              </a:rPr>
              <a:t>Совет первый </a:t>
            </a:r>
            <a:endParaRPr/>
          </a:p>
          <a:p>
            <a:pPr marL="0" marR="0" lvl="0" indent="0" algn="l" rtl="0">
              <a:spcBef>
                <a:spcPts val="0"/>
              </a:spcBef>
              <a:spcAft>
                <a:spcPts val="0"/>
              </a:spcAft>
              <a:buNone/>
            </a:pPr>
            <a:endParaRPr sz="2400">
              <a:solidFill>
                <a:schemeClr val="lt1"/>
              </a:solidFill>
              <a:latin typeface="Arial"/>
              <a:ea typeface="Arial"/>
              <a:cs typeface="Arial"/>
              <a:sym typeface="Arial"/>
            </a:endParaRPr>
          </a:p>
          <a:p>
            <a:pPr marL="0" marR="0" lvl="0" indent="0" algn="l" rtl="0">
              <a:spcBef>
                <a:spcPts val="0"/>
              </a:spcBef>
              <a:spcAft>
                <a:spcPts val="0"/>
              </a:spcAft>
              <a:buNone/>
            </a:pPr>
            <a:r>
              <a:rPr lang="ru-RU" sz="2800">
                <a:solidFill>
                  <a:schemeClr val="lt1"/>
                </a:solidFill>
                <a:latin typeface="Arial"/>
                <a:ea typeface="Arial"/>
                <a:cs typeface="Arial"/>
                <a:sym typeface="Arial"/>
              </a:rPr>
              <a:t>Заранее продумайте, как будут </a:t>
            </a:r>
            <a:endParaRPr sz="2800">
              <a:solidFill>
                <a:schemeClr val="lt1"/>
              </a:solidFill>
              <a:latin typeface="Arial"/>
              <a:ea typeface="Arial"/>
              <a:cs typeface="Arial"/>
              <a:sym typeface="Arial"/>
            </a:endParaRPr>
          </a:p>
          <a:p>
            <a:pPr marL="0" marR="0" lvl="0" indent="0" algn="l" rtl="0">
              <a:spcBef>
                <a:spcPts val="0"/>
              </a:spcBef>
              <a:spcAft>
                <a:spcPts val="0"/>
              </a:spcAft>
              <a:buNone/>
            </a:pPr>
            <a:r>
              <a:rPr lang="ru-RU" sz="2800">
                <a:solidFill>
                  <a:schemeClr val="lt1"/>
                </a:solidFill>
                <a:latin typeface="Arial"/>
                <a:ea typeface="Arial"/>
                <a:cs typeface="Arial"/>
                <a:sym typeface="Arial"/>
              </a:rPr>
              <a:t>организованы каникулы. </a:t>
            </a:r>
            <a:endParaRPr sz="2800">
              <a:solidFill>
                <a:schemeClr val="lt1"/>
              </a:solidFill>
              <a:latin typeface="Arial"/>
              <a:ea typeface="Arial"/>
              <a:cs typeface="Arial"/>
              <a:sym typeface="Arial"/>
            </a:endParaRPr>
          </a:p>
          <a:p>
            <a:pPr marL="0" marR="0" lvl="0" indent="0" algn="l" rtl="0">
              <a:spcBef>
                <a:spcPts val="0"/>
              </a:spcBef>
              <a:spcAft>
                <a:spcPts val="0"/>
              </a:spcAft>
              <a:buNone/>
            </a:pPr>
            <a:r>
              <a:rPr lang="ru-RU" sz="2800">
                <a:solidFill>
                  <a:schemeClr val="lt1"/>
                </a:solidFill>
                <a:latin typeface="Arial"/>
                <a:ea typeface="Arial"/>
                <a:cs typeface="Arial"/>
                <a:sym typeface="Arial"/>
              </a:rPr>
              <a:t>Если у вас есть возможность поехать с ребенком в дом отдыха или санаторий - это здорово!</a:t>
            </a:r>
            <a:endParaRPr/>
          </a:p>
          <a:p>
            <a:pPr marL="0" marR="0" lvl="0" indent="0" algn="l" rtl="0">
              <a:spcBef>
                <a:spcPts val="0"/>
              </a:spcBef>
              <a:spcAft>
                <a:spcPts val="0"/>
              </a:spcAft>
              <a:buNone/>
            </a:pPr>
            <a:r>
              <a:rPr lang="ru-RU" sz="2800">
                <a:solidFill>
                  <a:schemeClr val="lt1"/>
                </a:solidFill>
                <a:latin typeface="Arial"/>
                <a:ea typeface="Arial"/>
                <a:cs typeface="Arial"/>
                <a:sym typeface="Arial"/>
              </a:rPr>
              <a:t> </a:t>
            </a:r>
            <a:endParaRPr/>
          </a:p>
          <a:p>
            <a:pPr marL="0" marR="0" lvl="0" indent="0" algn="l" rtl="0">
              <a:spcBef>
                <a:spcPts val="0"/>
              </a:spcBef>
              <a:spcAft>
                <a:spcPts val="0"/>
              </a:spcAft>
              <a:buNone/>
            </a:pPr>
            <a:r>
              <a:rPr lang="ru-RU" sz="2800" b="1">
                <a:solidFill>
                  <a:schemeClr val="lt1"/>
                </a:solidFill>
                <a:latin typeface="Arial"/>
                <a:ea typeface="Arial"/>
                <a:cs typeface="Arial"/>
                <a:sym typeface="Arial"/>
              </a:rPr>
              <a:t>Совет второй </a:t>
            </a:r>
            <a:endParaRPr sz="2800">
              <a:solidFill>
                <a:schemeClr val="lt1"/>
              </a:solidFill>
              <a:latin typeface="Arial"/>
              <a:ea typeface="Arial"/>
              <a:cs typeface="Arial"/>
              <a:sym typeface="Arial"/>
            </a:endParaRPr>
          </a:p>
          <a:p>
            <a:pPr marL="0" marR="0" lvl="0" indent="0" algn="l" rtl="0">
              <a:spcBef>
                <a:spcPts val="0"/>
              </a:spcBef>
              <a:spcAft>
                <a:spcPts val="0"/>
              </a:spcAft>
              <a:buNone/>
            </a:pPr>
            <a:r>
              <a:rPr lang="ru-RU" sz="2800">
                <a:solidFill>
                  <a:schemeClr val="lt1"/>
                </a:solidFill>
                <a:latin typeface="Arial"/>
                <a:ea typeface="Arial"/>
                <a:cs typeface="Arial"/>
                <a:sym typeface="Arial"/>
              </a:rPr>
              <a:t>Прогулки, игры и спортивные занятия на свежем воздухе - вот лучший отдых после школьных занятий. Важно пребывание на свежем воздухе, как можно дольше от проезжих дорог, транспорта, промышленных предприятий.</a:t>
            </a:r>
            <a:endParaRPr/>
          </a:p>
          <a:p>
            <a:pPr marL="0" marR="0" lvl="0" indent="0" algn="l" rtl="0">
              <a:spcBef>
                <a:spcPts val="0"/>
              </a:spcBef>
              <a:spcAft>
                <a:spcPts val="0"/>
              </a:spcAft>
              <a:buNone/>
            </a:pPr>
            <a:r>
              <a:rPr lang="ru-RU" sz="2800">
                <a:solidFill>
                  <a:schemeClr val="lt1"/>
                </a:solidFill>
                <a:latin typeface="Arial"/>
                <a:ea typeface="Arial"/>
                <a:cs typeface="Arial"/>
                <a:sym typeface="Arial"/>
              </a:rPr>
              <a:t> </a:t>
            </a:r>
            <a:endParaRPr sz="2800">
              <a:solidFill>
                <a:srgbClr val="65FFFF"/>
              </a:solidFill>
              <a:latin typeface="Arial"/>
              <a:ea typeface="Arial"/>
              <a:cs typeface="Arial"/>
              <a:sym typeface="Arial"/>
            </a:endParaRPr>
          </a:p>
        </p:txBody>
      </p:sp>
      <p:pic>
        <p:nvPicPr>
          <p:cNvPr id="192" name="Google Shape;192;p29" descr="Картинки по запросу безопасное лето картинки"/>
          <p:cNvPicPr preferRelativeResize="0"/>
          <p:nvPr/>
        </p:nvPicPr>
        <p:blipFill rotWithShape="1">
          <a:blip r:embed="rId3">
            <a:alphaModFix/>
          </a:blip>
          <a:srcRect/>
          <a:stretch/>
        </p:blipFill>
        <p:spPr>
          <a:xfrm>
            <a:off x="6084168" y="187460"/>
            <a:ext cx="2953891" cy="2377443"/>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Shape 196"/>
        <p:cNvGrpSpPr/>
        <p:nvPr/>
      </p:nvGrpSpPr>
      <p:grpSpPr>
        <a:xfrm>
          <a:off x="0" y="0"/>
          <a:ext cx="0" cy="0"/>
          <a:chOff x="0" y="0"/>
          <a:chExt cx="0" cy="0"/>
        </a:xfrm>
      </p:grpSpPr>
      <p:sp>
        <p:nvSpPr>
          <p:cNvPr id="197" name="Google Shape;197;p30"/>
          <p:cNvSpPr txBox="1"/>
          <p:nvPr/>
        </p:nvSpPr>
        <p:spPr>
          <a:xfrm>
            <a:off x="179512" y="116632"/>
            <a:ext cx="8784976" cy="674030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ru-RU" sz="2800">
                <a:solidFill>
                  <a:schemeClr val="lt1"/>
                </a:solidFill>
                <a:latin typeface="Arial"/>
                <a:ea typeface="Arial"/>
                <a:cs typeface="Arial"/>
                <a:sym typeface="Arial"/>
              </a:rPr>
              <a:t> </a:t>
            </a:r>
            <a:r>
              <a:rPr lang="ru-RU" sz="2800" b="1">
                <a:solidFill>
                  <a:schemeClr val="lt1"/>
                </a:solidFill>
                <a:latin typeface="Arial"/>
                <a:ea typeface="Arial"/>
                <a:cs typeface="Arial"/>
                <a:sym typeface="Arial"/>
              </a:rPr>
              <a:t>Совет третий </a:t>
            </a:r>
            <a:endParaRPr/>
          </a:p>
          <a:p>
            <a:pPr marL="0" marR="0" lvl="0" indent="0" algn="l" rtl="0">
              <a:spcBef>
                <a:spcPts val="0"/>
              </a:spcBef>
              <a:spcAft>
                <a:spcPts val="0"/>
              </a:spcAft>
              <a:buNone/>
            </a:pPr>
            <a:endParaRPr sz="800" b="1">
              <a:solidFill>
                <a:schemeClr val="lt1"/>
              </a:solidFill>
              <a:latin typeface="Arial"/>
              <a:ea typeface="Arial"/>
              <a:cs typeface="Arial"/>
              <a:sym typeface="Arial"/>
            </a:endParaRPr>
          </a:p>
          <a:p>
            <a:pPr marL="0" marR="0" lvl="0" indent="0" algn="l" rtl="0">
              <a:spcBef>
                <a:spcPts val="0"/>
              </a:spcBef>
              <a:spcAft>
                <a:spcPts val="0"/>
              </a:spcAft>
              <a:buNone/>
            </a:pPr>
            <a:endParaRPr sz="800" b="1">
              <a:solidFill>
                <a:schemeClr val="lt1"/>
              </a:solidFill>
              <a:latin typeface="Arial"/>
              <a:ea typeface="Arial"/>
              <a:cs typeface="Arial"/>
              <a:sym typeface="Arial"/>
            </a:endParaRPr>
          </a:p>
          <a:p>
            <a:pPr marL="0" marR="0" lvl="0" indent="0" algn="l" rtl="0">
              <a:spcBef>
                <a:spcPts val="0"/>
              </a:spcBef>
              <a:spcAft>
                <a:spcPts val="0"/>
              </a:spcAft>
              <a:buNone/>
            </a:pPr>
            <a:r>
              <a:rPr lang="ru-RU" sz="2800">
                <a:solidFill>
                  <a:schemeClr val="lt1"/>
                </a:solidFill>
                <a:latin typeface="Arial"/>
                <a:ea typeface="Arial"/>
                <a:cs typeface="Arial"/>
                <a:sym typeface="Arial"/>
              </a:rPr>
              <a:t>Постарайтесь сделать все от </a:t>
            </a:r>
            <a:endParaRPr sz="2800">
              <a:solidFill>
                <a:schemeClr val="lt1"/>
              </a:solidFill>
              <a:latin typeface="Arial"/>
              <a:ea typeface="Arial"/>
              <a:cs typeface="Arial"/>
              <a:sym typeface="Arial"/>
            </a:endParaRPr>
          </a:p>
          <a:p>
            <a:pPr marL="0" marR="0" lvl="0" indent="0" algn="l" rtl="0">
              <a:spcBef>
                <a:spcPts val="0"/>
              </a:spcBef>
              <a:spcAft>
                <a:spcPts val="0"/>
              </a:spcAft>
              <a:buNone/>
            </a:pPr>
            <a:r>
              <a:rPr lang="ru-RU" sz="2800">
                <a:solidFill>
                  <a:schemeClr val="lt1"/>
                </a:solidFill>
                <a:latin typeface="Arial"/>
                <a:ea typeface="Arial"/>
                <a:cs typeface="Arial"/>
                <a:sym typeface="Arial"/>
              </a:rPr>
              <a:t>вас зависящее, чтобы уберечь</a:t>
            </a:r>
            <a:endParaRPr/>
          </a:p>
          <a:p>
            <a:pPr marL="0" marR="0" lvl="0" indent="0" algn="l" rtl="0">
              <a:spcBef>
                <a:spcPts val="0"/>
              </a:spcBef>
              <a:spcAft>
                <a:spcPts val="0"/>
              </a:spcAft>
              <a:buNone/>
            </a:pPr>
            <a:r>
              <a:rPr lang="ru-RU" sz="2800">
                <a:solidFill>
                  <a:schemeClr val="lt1"/>
                </a:solidFill>
                <a:latin typeface="Arial"/>
                <a:ea typeface="Arial"/>
                <a:cs typeface="Arial"/>
                <a:sym typeface="Arial"/>
              </a:rPr>
              <a:t> ребенка.</a:t>
            </a:r>
            <a:endParaRPr/>
          </a:p>
          <a:p>
            <a:pPr marL="0" marR="0" lvl="0" indent="0" algn="l" rtl="0">
              <a:spcBef>
                <a:spcPts val="0"/>
              </a:spcBef>
              <a:spcAft>
                <a:spcPts val="0"/>
              </a:spcAft>
              <a:buNone/>
            </a:pPr>
            <a:r>
              <a:rPr lang="ru-RU" sz="2800" i="1">
                <a:solidFill>
                  <a:schemeClr val="lt1"/>
                </a:solidFill>
                <a:latin typeface="Arial"/>
                <a:ea typeface="Arial"/>
                <a:cs typeface="Arial"/>
                <a:sym typeface="Arial"/>
              </a:rPr>
              <a:t>Помните</a:t>
            </a:r>
            <a:r>
              <a:rPr lang="ru-RU" sz="2800">
                <a:solidFill>
                  <a:schemeClr val="lt1"/>
                </a:solidFill>
                <a:latin typeface="Arial"/>
                <a:ea typeface="Arial"/>
                <a:cs typeface="Arial"/>
                <a:sym typeface="Arial"/>
              </a:rPr>
              <a:t>, что в каникулы увеличивается риск не только уличного, но и бытового травматизма. Поговорите с ребенком об этом.</a:t>
            </a:r>
            <a:endParaRPr/>
          </a:p>
          <a:p>
            <a:pPr marL="0" marR="0" lvl="0" indent="0" algn="l" rtl="0">
              <a:spcBef>
                <a:spcPts val="0"/>
              </a:spcBef>
              <a:spcAft>
                <a:spcPts val="0"/>
              </a:spcAft>
              <a:buNone/>
            </a:pPr>
            <a:r>
              <a:rPr lang="ru-RU" sz="2800">
                <a:solidFill>
                  <a:schemeClr val="lt1"/>
                </a:solidFill>
                <a:latin typeface="Arial"/>
                <a:ea typeface="Arial"/>
                <a:cs typeface="Arial"/>
                <a:sym typeface="Arial"/>
              </a:rPr>
              <a:t> </a:t>
            </a:r>
            <a:endParaRPr/>
          </a:p>
          <a:p>
            <a:pPr marL="0" marR="0" lvl="0" indent="0" algn="l" rtl="0">
              <a:spcBef>
                <a:spcPts val="0"/>
              </a:spcBef>
              <a:spcAft>
                <a:spcPts val="0"/>
              </a:spcAft>
              <a:buNone/>
            </a:pPr>
            <a:r>
              <a:rPr lang="ru-RU" sz="2800" b="1">
                <a:solidFill>
                  <a:schemeClr val="lt1"/>
                </a:solidFill>
                <a:latin typeface="Arial"/>
                <a:ea typeface="Arial"/>
                <a:cs typeface="Arial"/>
                <a:sym typeface="Arial"/>
              </a:rPr>
              <a:t>Совет четвертый </a:t>
            </a:r>
            <a:endParaRPr/>
          </a:p>
          <a:p>
            <a:pPr marL="0" marR="0" lvl="0" indent="0" algn="l" rtl="0">
              <a:spcBef>
                <a:spcPts val="0"/>
              </a:spcBef>
              <a:spcAft>
                <a:spcPts val="0"/>
              </a:spcAft>
              <a:buNone/>
            </a:pPr>
            <a:endParaRPr sz="2400" b="1">
              <a:solidFill>
                <a:schemeClr val="lt1"/>
              </a:solidFill>
              <a:latin typeface="Arial"/>
              <a:ea typeface="Arial"/>
              <a:cs typeface="Arial"/>
              <a:sym typeface="Arial"/>
            </a:endParaRPr>
          </a:p>
          <a:p>
            <a:pPr marL="0" marR="0" lvl="0" indent="0" algn="l" rtl="0">
              <a:spcBef>
                <a:spcPts val="0"/>
              </a:spcBef>
              <a:spcAft>
                <a:spcPts val="0"/>
              </a:spcAft>
              <a:buNone/>
            </a:pPr>
            <a:r>
              <a:rPr lang="ru-RU" sz="2800" b="1">
                <a:solidFill>
                  <a:schemeClr val="lt1"/>
                </a:solidFill>
                <a:latin typeface="Arial"/>
                <a:ea typeface="Arial"/>
                <a:cs typeface="Arial"/>
                <a:sym typeface="Arial"/>
              </a:rPr>
              <a:t>Н</a:t>
            </a:r>
            <a:r>
              <a:rPr lang="ru-RU" sz="2800">
                <a:solidFill>
                  <a:schemeClr val="lt1"/>
                </a:solidFill>
                <a:latin typeface="Arial"/>
                <a:ea typeface="Arial"/>
                <a:cs typeface="Arial"/>
                <a:sym typeface="Arial"/>
              </a:rPr>
              <a:t>еобходимо соблюдать режим дня, но возможны некоторые отклонения от режима. Чем младше по возрасту ребенок, тем больше времени требуется его мозгу и всему  организму, чтобы полностью восстановить  работоспособность</a:t>
            </a:r>
            <a:r>
              <a:rPr lang="ru-RU" sz="2400">
                <a:solidFill>
                  <a:schemeClr val="lt1"/>
                </a:solidFill>
                <a:latin typeface="Arial"/>
                <a:ea typeface="Arial"/>
                <a:cs typeface="Arial"/>
                <a:sym typeface="Arial"/>
              </a:rPr>
              <a:t>.</a:t>
            </a:r>
            <a:endParaRPr sz="2800">
              <a:solidFill>
                <a:srgbClr val="65FFFF"/>
              </a:solidFill>
              <a:latin typeface="Arial"/>
              <a:ea typeface="Arial"/>
              <a:cs typeface="Arial"/>
              <a:sym typeface="Arial"/>
            </a:endParaRPr>
          </a:p>
        </p:txBody>
      </p:sp>
      <p:pic>
        <p:nvPicPr>
          <p:cNvPr id="198" name="Google Shape;198;p30" descr="Картинки по запросу безопасное лето картинки"/>
          <p:cNvPicPr preferRelativeResize="0"/>
          <p:nvPr/>
        </p:nvPicPr>
        <p:blipFill rotWithShape="1">
          <a:blip r:embed="rId3">
            <a:alphaModFix/>
          </a:blip>
          <a:srcRect/>
          <a:stretch/>
        </p:blipFill>
        <p:spPr>
          <a:xfrm>
            <a:off x="5436096" y="260648"/>
            <a:ext cx="3528392" cy="18002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Shape 202"/>
        <p:cNvGrpSpPr/>
        <p:nvPr/>
      </p:nvGrpSpPr>
      <p:grpSpPr>
        <a:xfrm>
          <a:off x="0" y="0"/>
          <a:ext cx="0" cy="0"/>
          <a:chOff x="0" y="0"/>
          <a:chExt cx="0" cy="0"/>
        </a:xfrm>
      </p:grpSpPr>
      <p:sp>
        <p:nvSpPr>
          <p:cNvPr id="203" name="Google Shape;203;p31"/>
          <p:cNvSpPr txBox="1"/>
          <p:nvPr/>
        </p:nvSpPr>
        <p:spPr>
          <a:xfrm>
            <a:off x="179512" y="188640"/>
            <a:ext cx="8856984" cy="655564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ru-RU" sz="2800">
                <a:solidFill>
                  <a:schemeClr val="lt1"/>
                </a:solidFill>
                <a:latin typeface="Arial"/>
                <a:ea typeface="Arial"/>
                <a:cs typeface="Arial"/>
                <a:sym typeface="Arial"/>
              </a:rPr>
              <a:t> </a:t>
            </a:r>
            <a:r>
              <a:rPr lang="ru-RU" sz="2800" b="1">
                <a:solidFill>
                  <a:schemeClr val="lt1"/>
                </a:solidFill>
                <a:latin typeface="Arial"/>
                <a:ea typeface="Arial"/>
                <a:cs typeface="Arial"/>
                <a:sym typeface="Arial"/>
              </a:rPr>
              <a:t>Совет пятый </a:t>
            </a:r>
            <a:endParaRPr/>
          </a:p>
          <a:p>
            <a:pPr marL="0" marR="0" lvl="0" indent="0" algn="l" rtl="0">
              <a:spcBef>
                <a:spcPts val="0"/>
              </a:spcBef>
              <a:spcAft>
                <a:spcPts val="0"/>
              </a:spcAft>
              <a:buNone/>
            </a:pPr>
            <a:endParaRPr sz="2800">
              <a:solidFill>
                <a:schemeClr val="lt1"/>
              </a:solidFill>
              <a:latin typeface="Arial"/>
              <a:ea typeface="Arial"/>
              <a:cs typeface="Arial"/>
              <a:sym typeface="Arial"/>
            </a:endParaRPr>
          </a:p>
          <a:p>
            <a:pPr marL="0" marR="0" lvl="0" indent="0" algn="l" rtl="0">
              <a:spcBef>
                <a:spcPts val="0"/>
              </a:spcBef>
              <a:spcAft>
                <a:spcPts val="0"/>
              </a:spcAft>
              <a:buNone/>
            </a:pPr>
            <a:r>
              <a:rPr lang="ru-RU" sz="2800">
                <a:solidFill>
                  <a:schemeClr val="lt1"/>
                </a:solidFill>
                <a:latin typeface="Arial"/>
                <a:ea typeface="Arial"/>
                <a:cs typeface="Arial"/>
                <a:sym typeface="Arial"/>
              </a:rPr>
              <a:t>Чтобы каникулы стали временем </a:t>
            </a:r>
            <a:endParaRPr sz="2800">
              <a:solidFill>
                <a:schemeClr val="lt1"/>
              </a:solidFill>
              <a:latin typeface="Arial"/>
              <a:ea typeface="Arial"/>
              <a:cs typeface="Arial"/>
              <a:sym typeface="Arial"/>
            </a:endParaRPr>
          </a:p>
          <a:p>
            <a:pPr marL="0" marR="0" lvl="0" indent="0" algn="l" rtl="0">
              <a:spcBef>
                <a:spcPts val="0"/>
              </a:spcBef>
              <a:spcAft>
                <a:spcPts val="0"/>
              </a:spcAft>
              <a:buNone/>
            </a:pPr>
            <a:r>
              <a:rPr lang="ru-RU" sz="2800">
                <a:solidFill>
                  <a:schemeClr val="lt1"/>
                </a:solidFill>
                <a:latin typeface="Arial"/>
                <a:ea typeface="Arial"/>
                <a:cs typeface="Arial"/>
                <a:sym typeface="Arial"/>
              </a:rPr>
              <a:t>восстановления и накопления сил </a:t>
            </a:r>
            <a:endParaRPr sz="2800">
              <a:solidFill>
                <a:schemeClr val="lt1"/>
              </a:solidFill>
              <a:latin typeface="Arial"/>
              <a:ea typeface="Arial"/>
              <a:cs typeface="Arial"/>
              <a:sym typeface="Arial"/>
            </a:endParaRPr>
          </a:p>
          <a:p>
            <a:pPr marL="0" marR="0" lvl="0" indent="0" algn="l" rtl="0">
              <a:spcBef>
                <a:spcPts val="0"/>
              </a:spcBef>
              <a:spcAft>
                <a:spcPts val="0"/>
              </a:spcAft>
              <a:buNone/>
            </a:pPr>
            <a:r>
              <a:rPr lang="ru-RU" sz="2800">
                <a:solidFill>
                  <a:schemeClr val="lt1"/>
                </a:solidFill>
                <a:latin typeface="Arial"/>
                <a:ea typeface="Arial"/>
                <a:cs typeface="Arial"/>
                <a:sym typeface="Arial"/>
              </a:rPr>
              <a:t>вашего ребенка, необходимо, </a:t>
            </a:r>
            <a:endParaRPr sz="2800">
              <a:solidFill>
                <a:schemeClr val="lt1"/>
              </a:solidFill>
              <a:latin typeface="Arial"/>
              <a:ea typeface="Arial"/>
              <a:cs typeface="Arial"/>
              <a:sym typeface="Arial"/>
            </a:endParaRPr>
          </a:p>
          <a:p>
            <a:pPr marL="0" marR="0" lvl="0" indent="0" algn="l" rtl="0">
              <a:spcBef>
                <a:spcPts val="0"/>
              </a:spcBef>
              <a:spcAft>
                <a:spcPts val="0"/>
              </a:spcAft>
              <a:buNone/>
            </a:pPr>
            <a:r>
              <a:rPr lang="ru-RU" sz="2800">
                <a:solidFill>
                  <a:schemeClr val="lt1"/>
                </a:solidFill>
                <a:latin typeface="Arial"/>
                <a:ea typeface="Arial"/>
                <a:cs typeface="Arial"/>
                <a:sym typeface="Arial"/>
              </a:rPr>
              <a:t>чтобы в его рационе было достаточно молочных и мясных продуктов, овощей, фруктов. </a:t>
            </a:r>
            <a:endParaRPr/>
          </a:p>
          <a:p>
            <a:pPr marL="0" marR="0" lvl="0" indent="0" algn="l" rtl="0">
              <a:spcBef>
                <a:spcPts val="0"/>
              </a:spcBef>
              <a:spcAft>
                <a:spcPts val="0"/>
              </a:spcAft>
              <a:buNone/>
            </a:pPr>
            <a:r>
              <a:rPr lang="ru-RU" sz="2800" b="1">
                <a:solidFill>
                  <a:schemeClr val="lt1"/>
                </a:solidFill>
                <a:latin typeface="Arial"/>
                <a:ea typeface="Arial"/>
                <a:cs typeface="Arial"/>
                <a:sym typeface="Arial"/>
              </a:rPr>
              <a:t> </a:t>
            </a:r>
            <a:endParaRPr sz="2800">
              <a:solidFill>
                <a:schemeClr val="lt1"/>
              </a:solidFill>
              <a:latin typeface="Arial"/>
              <a:ea typeface="Arial"/>
              <a:cs typeface="Arial"/>
              <a:sym typeface="Arial"/>
            </a:endParaRPr>
          </a:p>
          <a:p>
            <a:pPr marL="0" marR="0" lvl="0" indent="0" algn="l" rtl="0">
              <a:spcBef>
                <a:spcPts val="0"/>
              </a:spcBef>
              <a:spcAft>
                <a:spcPts val="0"/>
              </a:spcAft>
              <a:buNone/>
            </a:pPr>
            <a:r>
              <a:rPr lang="ru-RU" sz="2800" b="1">
                <a:solidFill>
                  <a:schemeClr val="lt1"/>
                </a:solidFill>
                <a:latin typeface="Arial"/>
                <a:ea typeface="Arial"/>
                <a:cs typeface="Arial"/>
                <a:sym typeface="Arial"/>
              </a:rPr>
              <a:t>Совет шестой</a:t>
            </a:r>
            <a:endParaRPr/>
          </a:p>
          <a:p>
            <a:pPr marL="0" marR="0" lvl="0" indent="0" algn="l" rtl="0">
              <a:spcBef>
                <a:spcPts val="0"/>
              </a:spcBef>
              <a:spcAft>
                <a:spcPts val="0"/>
              </a:spcAft>
              <a:buNone/>
            </a:pPr>
            <a:endParaRPr sz="2800">
              <a:solidFill>
                <a:schemeClr val="lt1"/>
              </a:solidFill>
              <a:latin typeface="Arial"/>
              <a:ea typeface="Arial"/>
              <a:cs typeface="Arial"/>
              <a:sym typeface="Arial"/>
            </a:endParaRPr>
          </a:p>
          <a:p>
            <a:pPr marL="0" marR="0" lvl="0" indent="0" algn="l" rtl="0">
              <a:spcBef>
                <a:spcPts val="0"/>
              </a:spcBef>
              <a:spcAft>
                <a:spcPts val="0"/>
              </a:spcAft>
              <a:buNone/>
            </a:pPr>
            <a:r>
              <a:rPr lang="ru-RU" sz="2800">
                <a:solidFill>
                  <a:schemeClr val="lt1"/>
                </a:solidFill>
                <a:latin typeface="Arial"/>
                <a:ea typeface="Arial"/>
                <a:cs typeface="Arial"/>
                <a:sym typeface="Arial"/>
              </a:rPr>
              <a:t>Воспользуйтесь каникулами, чтобы проконсультироваться у педиатра, окулиста, стоматолога, ортопеда. Часто болеющему ребенку нелишне будет провести курс лечебных процедур; комплекс упражнений для коррекции осанки.</a:t>
            </a:r>
            <a:endParaRPr sz="2800">
              <a:solidFill>
                <a:srgbClr val="65FFFF"/>
              </a:solidFill>
              <a:latin typeface="Arial"/>
              <a:ea typeface="Arial"/>
              <a:cs typeface="Arial"/>
              <a:sym typeface="Arial"/>
            </a:endParaRPr>
          </a:p>
        </p:txBody>
      </p:sp>
      <p:pic>
        <p:nvPicPr>
          <p:cNvPr id="204" name="Google Shape;204;p31" descr="Картинки по запросу безопасное лето картинки"/>
          <p:cNvPicPr preferRelativeResize="0"/>
          <p:nvPr/>
        </p:nvPicPr>
        <p:blipFill rotWithShape="1">
          <a:blip r:embed="rId3">
            <a:alphaModFix/>
          </a:blip>
          <a:srcRect/>
          <a:stretch/>
        </p:blipFill>
        <p:spPr>
          <a:xfrm>
            <a:off x="6018593" y="159968"/>
            <a:ext cx="3009265" cy="2009140"/>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98"/>
        <p:cNvGrpSpPr/>
        <p:nvPr/>
      </p:nvGrpSpPr>
      <p:grpSpPr>
        <a:xfrm>
          <a:off x="0" y="0"/>
          <a:ext cx="0" cy="0"/>
          <a:chOff x="0" y="0"/>
          <a:chExt cx="0" cy="0"/>
        </a:xfrm>
      </p:grpSpPr>
      <p:sp>
        <p:nvSpPr>
          <p:cNvPr id="99" name="Google Shape;99;p14"/>
          <p:cNvSpPr txBox="1"/>
          <p:nvPr/>
        </p:nvSpPr>
        <p:spPr>
          <a:xfrm>
            <a:off x="428596" y="117693"/>
            <a:ext cx="8352928" cy="63709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ru-RU" sz="2400" b="1" dirty="0">
                <a:solidFill>
                  <a:schemeClr val="lt1"/>
                </a:solidFill>
                <a:latin typeface="Arial"/>
                <a:ea typeface="Arial"/>
                <a:cs typeface="Arial"/>
                <a:sym typeface="Arial"/>
              </a:rPr>
              <a:t>Уважаемые родители</a:t>
            </a:r>
            <a:r>
              <a:rPr lang="ru-RU" sz="1600" dirty="0">
                <a:solidFill>
                  <a:schemeClr val="lt1"/>
                </a:solidFill>
                <a:latin typeface="Arial"/>
                <a:ea typeface="Arial"/>
                <a:cs typeface="Arial"/>
                <a:sym typeface="Arial"/>
              </a:rPr>
              <a:t>!</a:t>
            </a:r>
            <a:endParaRPr dirty="0"/>
          </a:p>
          <a:p>
            <a:pPr marL="0" marR="0" lvl="0" indent="0" algn="ctr" rtl="0">
              <a:spcBef>
                <a:spcPts val="0"/>
              </a:spcBef>
              <a:spcAft>
                <a:spcPts val="0"/>
              </a:spcAft>
              <a:buNone/>
            </a:pPr>
            <a:endParaRPr sz="1600" dirty="0">
              <a:solidFill>
                <a:schemeClr val="lt1"/>
              </a:solidFill>
              <a:latin typeface="Arial"/>
              <a:ea typeface="Arial"/>
              <a:cs typeface="Arial"/>
              <a:sym typeface="Arial"/>
            </a:endParaRPr>
          </a:p>
          <a:p>
            <a:pPr marL="0" marR="0" lvl="0" indent="0" algn="l" rtl="0">
              <a:spcBef>
                <a:spcPts val="0"/>
              </a:spcBef>
              <a:spcAft>
                <a:spcPts val="0"/>
              </a:spcAft>
              <a:buNone/>
            </a:pPr>
            <a:r>
              <a:rPr lang="ru-RU" sz="1600" dirty="0">
                <a:solidFill>
                  <a:schemeClr val="lt1"/>
                </a:solidFill>
                <a:latin typeface="Arial"/>
                <a:ea typeface="Arial"/>
                <a:cs typeface="Arial"/>
                <a:sym typeface="Arial"/>
              </a:rPr>
              <a:t>В самом разгаре летние каникулы! </a:t>
            </a:r>
            <a:endParaRPr dirty="0"/>
          </a:p>
          <a:p>
            <a:pPr marL="0" marR="0" lvl="0" indent="0" algn="l" rtl="0">
              <a:spcBef>
                <a:spcPts val="0"/>
              </a:spcBef>
              <a:spcAft>
                <a:spcPts val="0"/>
              </a:spcAft>
              <a:buNone/>
            </a:pPr>
            <a:endParaRPr sz="1600" dirty="0">
              <a:solidFill>
                <a:schemeClr val="lt1"/>
              </a:solidFill>
              <a:latin typeface="Arial"/>
              <a:ea typeface="Arial"/>
              <a:cs typeface="Arial"/>
              <a:sym typeface="Arial"/>
            </a:endParaRPr>
          </a:p>
          <a:p>
            <a:pPr marL="0" marR="0" lvl="0" indent="0" algn="l" rtl="0">
              <a:spcBef>
                <a:spcPts val="0"/>
              </a:spcBef>
              <a:spcAft>
                <a:spcPts val="0"/>
              </a:spcAft>
              <a:buNone/>
            </a:pPr>
            <a:r>
              <a:rPr lang="ru-RU" sz="1600" dirty="0">
                <a:solidFill>
                  <a:schemeClr val="lt1"/>
                </a:solidFill>
                <a:latin typeface="Arial"/>
                <a:ea typeface="Arial"/>
                <a:cs typeface="Arial"/>
                <a:sym typeface="Arial"/>
              </a:rPr>
              <a:t>Они приносят много радостных впечатлений. Летом дети особенно быстро растут, развиваются физически. Лето - это время, когда есть много возможностей поправить здоровье: водные процедуры и солнечные ванны, богатые витаминами овощи и фрукты, отдых и развлечения.</a:t>
            </a:r>
            <a:endParaRPr dirty="0"/>
          </a:p>
          <a:p>
            <a:pPr marL="0" marR="0" lvl="0" indent="0" algn="l" rtl="0">
              <a:spcBef>
                <a:spcPts val="0"/>
              </a:spcBef>
              <a:spcAft>
                <a:spcPts val="0"/>
              </a:spcAft>
              <a:buNone/>
            </a:pPr>
            <a:endParaRPr sz="1600" dirty="0">
              <a:solidFill>
                <a:schemeClr val="lt1"/>
              </a:solidFill>
              <a:latin typeface="Arial"/>
              <a:ea typeface="Arial"/>
              <a:cs typeface="Arial"/>
              <a:sym typeface="Arial"/>
            </a:endParaRPr>
          </a:p>
          <a:p>
            <a:pPr marL="0" marR="0" lvl="0" indent="0" algn="l" rtl="0">
              <a:spcBef>
                <a:spcPts val="0"/>
              </a:spcBef>
              <a:spcAft>
                <a:spcPts val="0"/>
              </a:spcAft>
              <a:buNone/>
            </a:pPr>
            <a:r>
              <a:rPr lang="ru-RU" sz="1600" dirty="0">
                <a:solidFill>
                  <a:schemeClr val="lt1"/>
                </a:solidFill>
                <a:latin typeface="Arial"/>
                <a:ea typeface="Arial"/>
                <a:cs typeface="Arial"/>
                <a:sym typeface="Arial"/>
              </a:rPr>
              <a:t>Однако, свободное время можно тоже провести по-разному: пролежать на диване перед телевизором или позаниматься спортом, просидеть за компьютером, играя в ужасные «</a:t>
            </a:r>
            <a:r>
              <a:rPr lang="ru-RU" sz="1600" dirty="0" err="1">
                <a:solidFill>
                  <a:schemeClr val="lt1"/>
                </a:solidFill>
                <a:latin typeface="Arial"/>
                <a:ea typeface="Arial"/>
                <a:cs typeface="Arial"/>
                <a:sym typeface="Arial"/>
              </a:rPr>
              <a:t>стрелялки</a:t>
            </a:r>
            <a:r>
              <a:rPr lang="ru-RU" sz="1600" dirty="0">
                <a:solidFill>
                  <a:schemeClr val="lt1"/>
                </a:solidFill>
                <a:latin typeface="Arial"/>
                <a:ea typeface="Arial"/>
                <a:cs typeface="Arial"/>
                <a:sym typeface="Arial"/>
              </a:rPr>
              <a:t>», или  заниматься какими-то делами на свежем воздухе, почитать книгу, встретиться для интересного общения с друзьями или чтобы покурить, распить пиво или покататься на мотоциклах .  Такая альтернатива зависит уже напрямую от вас, родителей. </a:t>
            </a:r>
            <a:endParaRPr dirty="0"/>
          </a:p>
          <a:p>
            <a:pPr marL="0" marR="0" lvl="0" indent="0" algn="l" rtl="0">
              <a:spcBef>
                <a:spcPts val="0"/>
              </a:spcBef>
              <a:spcAft>
                <a:spcPts val="0"/>
              </a:spcAft>
              <a:buNone/>
            </a:pPr>
            <a:endParaRPr sz="1600" dirty="0">
              <a:solidFill>
                <a:schemeClr val="lt1"/>
              </a:solidFill>
              <a:latin typeface="Arial"/>
              <a:ea typeface="Arial"/>
              <a:cs typeface="Arial"/>
              <a:sym typeface="Arial"/>
            </a:endParaRPr>
          </a:p>
          <a:p>
            <a:pPr lvl="0"/>
            <a:r>
              <a:rPr lang="ru-RU" sz="1800" dirty="0">
                <a:solidFill>
                  <a:schemeClr val="lt1"/>
                </a:solidFill>
                <a:latin typeface="Arial"/>
                <a:ea typeface="Arial"/>
                <a:cs typeface="Arial"/>
                <a:sym typeface="Arial"/>
              </a:rPr>
              <a:t>Поэтому я сейчас хочу напомнить вам, уважаемые родители, что в течение летних каникул вы несёте ответственность за жизнь и здоровье ваших детей, предупредить об ответственности недопущения оставления детей без присмотра, особенно в местах, представляющих угрозу жизни и здоровью детей, об административной ответственности за нарушение Областного закона </a:t>
            </a:r>
            <a:r>
              <a:rPr lang="en-US" sz="1800" dirty="0" smtClean="0">
                <a:solidFill>
                  <a:schemeClr val="lt1"/>
                </a:solidFill>
              </a:rPr>
              <a:t>16.07.2009 </a:t>
            </a:r>
            <a:r>
              <a:rPr lang="en-US" sz="1800" dirty="0">
                <a:solidFill>
                  <a:schemeClr val="lt1"/>
                </a:solidFill>
              </a:rPr>
              <a:t>N 73-</a:t>
            </a:r>
            <a:r>
              <a:rPr lang="ru-RU" sz="1800" dirty="0" err="1">
                <a:solidFill>
                  <a:schemeClr val="lt1"/>
                </a:solidFill>
              </a:rPr>
              <a:t>ОЗ.г</a:t>
            </a:r>
            <a:r>
              <a:rPr lang="ru-RU" sz="1800" dirty="0">
                <a:solidFill>
                  <a:schemeClr val="lt1"/>
                </a:solidFill>
                <a:latin typeface="Arial"/>
                <a:ea typeface="Arial"/>
                <a:cs typeface="Arial"/>
                <a:sym typeface="Arial"/>
              </a:rPr>
              <a:t>.</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Shape 208"/>
        <p:cNvGrpSpPr/>
        <p:nvPr/>
      </p:nvGrpSpPr>
      <p:grpSpPr>
        <a:xfrm>
          <a:off x="0" y="0"/>
          <a:ext cx="0" cy="0"/>
          <a:chOff x="0" y="0"/>
          <a:chExt cx="0" cy="0"/>
        </a:xfrm>
      </p:grpSpPr>
      <p:sp>
        <p:nvSpPr>
          <p:cNvPr id="209" name="Google Shape;209;p32"/>
          <p:cNvSpPr txBox="1"/>
          <p:nvPr/>
        </p:nvSpPr>
        <p:spPr>
          <a:xfrm>
            <a:off x="251520" y="260648"/>
            <a:ext cx="8784976" cy="606319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ru-RU" sz="2800" b="1">
                <a:solidFill>
                  <a:schemeClr val="lt1"/>
                </a:solidFill>
                <a:latin typeface="Arial"/>
                <a:ea typeface="Arial"/>
                <a:cs typeface="Arial"/>
                <a:sym typeface="Arial"/>
              </a:rPr>
              <a:t>Совет седьмой </a:t>
            </a:r>
            <a:endParaRPr/>
          </a:p>
          <a:p>
            <a:pPr marL="0" marR="0" lvl="0" indent="0" algn="l" rtl="0">
              <a:spcBef>
                <a:spcPts val="0"/>
              </a:spcBef>
              <a:spcAft>
                <a:spcPts val="0"/>
              </a:spcAft>
              <a:buNone/>
            </a:pPr>
            <a:endParaRPr sz="800">
              <a:solidFill>
                <a:schemeClr val="lt1"/>
              </a:solidFill>
              <a:latin typeface="Arial"/>
              <a:ea typeface="Arial"/>
              <a:cs typeface="Arial"/>
              <a:sym typeface="Arial"/>
            </a:endParaRPr>
          </a:p>
          <a:p>
            <a:pPr marL="0" marR="0" lvl="0" indent="0" algn="l" rtl="0">
              <a:spcBef>
                <a:spcPts val="0"/>
              </a:spcBef>
              <a:spcAft>
                <a:spcPts val="0"/>
              </a:spcAft>
              <a:buNone/>
            </a:pPr>
            <a:r>
              <a:rPr lang="ru-RU" sz="3600">
                <a:solidFill>
                  <a:schemeClr val="lt1"/>
                </a:solidFill>
                <a:latin typeface="Arial"/>
                <a:ea typeface="Arial"/>
                <a:cs typeface="Arial"/>
                <a:sym typeface="Arial"/>
              </a:rPr>
              <a:t>Каникулы - самое подходящее</a:t>
            </a:r>
            <a:endParaRPr/>
          </a:p>
          <a:p>
            <a:pPr marL="0" marR="0" lvl="0" indent="0" algn="l" rtl="0">
              <a:spcBef>
                <a:spcPts val="0"/>
              </a:spcBef>
              <a:spcAft>
                <a:spcPts val="0"/>
              </a:spcAft>
              <a:buNone/>
            </a:pPr>
            <a:r>
              <a:rPr lang="ru-RU" sz="3600">
                <a:solidFill>
                  <a:schemeClr val="lt1"/>
                </a:solidFill>
                <a:latin typeface="Arial"/>
                <a:ea typeface="Arial"/>
                <a:cs typeface="Arial"/>
                <a:sym typeface="Arial"/>
              </a:rPr>
              <a:t> время для экскурсий, </a:t>
            </a:r>
            <a:endParaRPr sz="3600">
              <a:solidFill>
                <a:schemeClr val="lt1"/>
              </a:solidFill>
              <a:latin typeface="Arial"/>
              <a:ea typeface="Arial"/>
              <a:cs typeface="Arial"/>
              <a:sym typeface="Arial"/>
            </a:endParaRPr>
          </a:p>
          <a:p>
            <a:pPr marL="0" marR="0" lvl="0" indent="0" algn="l" rtl="0">
              <a:spcBef>
                <a:spcPts val="0"/>
              </a:spcBef>
              <a:spcAft>
                <a:spcPts val="0"/>
              </a:spcAft>
              <a:buNone/>
            </a:pPr>
            <a:r>
              <a:rPr lang="ru-RU" sz="3600">
                <a:solidFill>
                  <a:schemeClr val="lt1"/>
                </a:solidFill>
                <a:latin typeface="Arial"/>
                <a:ea typeface="Arial"/>
                <a:cs typeface="Arial"/>
                <a:sym typeface="Arial"/>
              </a:rPr>
              <a:t>посещения музеев. Однако во </a:t>
            </a:r>
            <a:endParaRPr sz="3600">
              <a:solidFill>
                <a:schemeClr val="lt1"/>
              </a:solidFill>
              <a:latin typeface="Arial"/>
              <a:ea typeface="Arial"/>
              <a:cs typeface="Arial"/>
              <a:sym typeface="Arial"/>
            </a:endParaRPr>
          </a:p>
          <a:p>
            <a:pPr marL="0" marR="0" lvl="0" indent="0" algn="l" rtl="0">
              <a:spcBef>
                <a:spcPts val="0"/>
              </a:spcBef>
              <a:spcAft>
                <a:spcPts val="0"/>
              </a:spcAft>
              <a:buNone/>
            </a:pPr>
            <a:r>
              <a:rPr lang="ru-RU" sz="3600">
                <a:solidFill>
                  <a:schemeClr val="lt1"/>
                </a:solidFill>
                <a:latin typeface="Arial"/>
                <a:ea typeface="Arial"/>
                <a:cs typeface="Arial"/>
                <a:sym typeface="Arial"/>
              </a:rPr>
              <a:t>всем нужна мера. Не </a:t>
            </a:r>
            <a:endParaRPr sz="3600">
              <a:solidFill>
                <a:schemeClr val="lt1"/>
              </a:solidFill>
              <a:latin typeface="Arial"/>
              <a:ea typeface="Arial"/>
              <a:cs typeface="Arial"/>
              <a:sym typeface="Arial"/>
            </a:endParaRPr>
          </a:p>
          <a:p>
            <a:pPr marL="0" marR="0" lvl="0" indent="0" algn="l" rtl="0">
              <a:spcBef>
                <a:spcPts val="0"/>
              </a:spcBef>
              <a:spcAft>
                <a:spcPts val="0"/>
              </a:spcAft>
              <a:buNone/>
            </a:pPr>
            <a:r>
              <a:rPr lang="ru-RU" sz="3600">
                <a:solidFill>
                  <a:schemeClr val="lt1"/>
                </a:solidFill>
                <a:latin typeface="Arial"/>
                <a:ea typeface="Arial"/>
                <a:cs typeface="Arial"/>
                <a:sym typeface="Arial"/>
              </a:rPr>
              <a:t>забывайте, что посещение детских праздников и зрелищных мероприятий таит в себе и риск инфекционных заболеваний, особенно в период эпидемиологического неблагополучия.</a:t>
            </a:r>
            <a:endParaRPr/>
          </a:p>
          <a:p>
            <a:pPr marL="0" marR="0" lvl="0" indent="0" algn="l" rtl="0">
              <a:spcBef>
                <a:spcPts val="0"/>
              </a:spcBef>
              <a:spcAft>
                <a:spcPts val="0"/>
              </a:spcAft>
              <a:buNone/>
            </a:pPr>
            <a:r>
              <a:rPr lang="ru-RU" sz="2800">
                <a:solidFill>
                  <a:schemeClr val="lt1"/>
                </a:solidFill>
                <a:latin typeface="Arial"/>
                <a:ea typeface="Arial"/>
                <a:cs typeface="Arial"/>
                <a:sym typeface="Arial"/>
              </a:rPr>
              <a:t> </a:t>
            </a:r>
            <a:endParaRPr/>
          </a:p>
        </p:txBody>
      </p:sp>
      <p:pic>
        <p:nvPicPr>
          <p:cNvPr id="210" name="Google Shape;210;p32" descr="Картинки по запросу безопасные каникулы картинки"/>
          <p:cNvPicPr preferRelativeResize="0"/>
          <p:nvPr/>
        </p:nvPicPr>
        <p:blipFill rotWithShape="1">
          <a:blip r:embed="rId3">
            <a:alphaModFix/>
          </a:blip>
          <a:srcRect/>
          <a:stretch/>
        </p:blipFill>
        <p:spPr>
          <a:xfrm>
            <a:off x="6948264" y="6479"/>
            <a:ext cx="2088232" cy="3134489"/>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Shape 214"/>
        <p:cNvGrpSpPr/>
        <p:nvPr/>
      </p:nvGrpSpPr>
      <p:grpSpPr>
        <a:xfrm>
          <a:off x="0" y="0"/>
          <a:ext cx="0" cy="0"/>
          <a:chOff x="0" y="0"/>
          <a:chExt cx="0" cy="0"/>
        </a:xfrm>
      </p:grpSpPr>
      <p:sp>
        <p:nvSpPr>
          <p:cNvPr id="215" name="Google Shape;215;p33"/>
          <p:cNvSpPr txBox="1"/>
          <p:nvPr/>
        </p:nvSpPr>
        <p:spPr>
          <a:xfrm>
            <a:off x="467544" y="188640"/>
            <a:ext cx="8352928" cy="455509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ru-RU" sz="2400" b="1" i="1" dirty="0">
                <a:solidFill>
                  <a:srgbClr val="65FFFF"/>
                </a:solidFill>
                <a:latin typeface="Arial"/>
                <a:ea typeface="Arial"/>
                <a:cs typeface="Arial"/>
                <a:sym typeface="Arial"/>
              </a:rPr>
              <a:t>Если вы, уважаемые взрослые, прислушаетесь к нашим рекомендациям, а со своими детьми проведете «нравоучительную» беседу, то летняя пора превратиться для вас и ваших детей в замечательный отдых!</a:t>
            </a:r>
            <a:endParaRPr dirty="0"/>
          </a:p>
          <a:p>
            <a:pPr marL="0" marR="0" lvl="0" indent="0" algn="l" rtl="0">
              <a:spcBef>
                <a:spcPts val="0"/>
              </a:spcBef>
              <a:spcAft>
                <a:spcPts val="0"/>
              </a:spcAft>
              <a:buNone/>
            </a:pPr>
            <a:endParaRPr sz="800" b="1" i="1" dirty="0">
              <a:solidFill>
                <a:srgbClr val="65FFFF"/>
              </a:solidFill>
              <a:latin typeface="Arial"/>
              <a:ea typeface="Arial"/>
              <a:cs typeface="Arial"/>
              <a:sym typeface="Arial"/>
            </a:endParaRPr>
          </a:p>
          <a:p>
            <a:pPr marL="0" marR="0" lvl="0" indent="0" algn="l" rtl="0">
              <a:spcBef>
                <a:spcPts val="0"/>
              </a:spcBef>
              <a:spcAft>
                <a:spcPts val="0"/>
              </a:spcAft>
              <a:buNone/>
            </a:pPr>
            <a:r>
              <a:rPr lang="ru-RU" sz="5400" b="1" dirty="0">
                <a:solidFill>
                  <a:schemeClr val="lt1"/>
                </a:solidFill>
                <a:latin typeface="Arial"/>
                <a:ea typeface="Arial"/>
                <a:cs typeface="Arial"/>
                <a:sym typeface="Arial"/>
              </a:rPr>
              <a:t>Счастливых </a:t>
            </a:r>
            <a:endParaRPr dirty="0"/>
          </a:p>
          <a:p>
            <a:pPr marL="0" marR="0" lvl="0" indent="0" algn="l" rtl="0">
              <a:spcBef>
                <a:spcPts val="0"/>
              </a:spcBef>
              <a:spcAft>
                <a:spcPts val="0"/>
              </a:spcAft>
              <a:buNone/>
            </a:pPr>
            <a:r>
              <a:rPr lang="ru-RU" sz="5400" b="1" dirty="0">
                <a:solidFill>
                  <a:schemeClr val="lt1"/>
                </a:solidFill>
                <a:latin typeface="Arial"/>
                <a:ea typeface="Arial"/>
                <a:cs typeface="Arial"/>
                <a:sym typeface="Arial"/>
              </a:rPr>
              <a:t>летних </a:t>
            </a:r>
            <a:endParaRPr dirty="0"/>
          </a:p>
          <a:p>
            <a:pPr marL="0" marR="0" lvl="0" indent="0" algn="l" rtl="0">
              <a:spcBef>
                <a:spcPts val="0"/>
              </a:spcBef>
              <a:spcAft>
                <a:spcPts val="0"/>
              </a:spcAft>
              <a:buNone/>
            </a:pPr>
            <a:r>
              <a:rPr lang="ru-RU" sz="5400" b="1" dirty="0">
                <a:solidFill>
                  <a:schemeClr val="lt1"/>
                </a:solidFill>
                <a:latin typeface="Arial"/>
                <a:ea typeface="Arial"/>
                <a:cs typeface="Arial"/>
                <a:sym typeface="Arial"/>
              </a:rPr>
              <a:t>каникул!!!</a:t>
            </a:r>
            <a:endParaRPr sz="5400" b="1" dirty="0">
              <a:solidFill>
                <a:schemeClr val="lt1"/>
              </a:solidFill>
              <a:latin typeface="Arial"/>
              <a:ea typeface="Arial"/>
              <a:cs typeface="Arial"/>
              <a:sym typeface="Arial"/>
            </a:endParaRPr>
          </a:p>
        </p:txBody>
      </p:sp>
      <p:pic>
        <p:nvPicPr>
          <p:cNvPr id="216" name="Google Shape;216;p33" descr="C:\Users\Сергей\Desktop\1274639782_kanikuly.jpg"/>
          <p:cNvPicPr preferRelativeResize="0"/>
          <p:nvPr/>
        </p:nvPicPr>
        <p:blipFill rotWithShape="1">
          <a:blip r:embed="rId3">
            <a:alphaModFix/>
          </a:blip>
          <a:srcRect/>
          <a:stretch/>
        </p:blipFill>
        <p:spPr>
          <a:xfrm>
            <a:off x="6000760" y="2276872"/>
            <a:ext cx="2994004" cy="4130192"/>
          </a:xfrm>
          <a:prstGeom prst="rect">
            <a:avLst/>
          </a:prstGeom>
          <a:noFill/>
          <a:ln>
            <a:noFill/>
          </a:ln>
        </p:spPr>
      </p:pic>
      <p:sp>
        <p:nvSpPr>
          <p:cNvPr id="217" name="Google Shape;217;p33"/>
          <p:cNvSpPr/>
          <p:nvPr/>
        </p:nvSpPr>
        <p:spPr>
          <a:xfrm>
            <a:off x="1698138" y="4713760"/>
            <a:ext cx="4786346" cy="9233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rgbClr val="65FFFF"/>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103"/>
        <p:cNvGrpSpPr/>
        <p:nvPr/>
      </p:nvGrpSpPr>
      <p:grpSpPr>
        <a:xfrm>
          <a:off x="0" y="0"/>
          <a:ext cx="0" cy="0"/>
          <a:chOff x="0" y="0"/>
          <a:chExt cx="0" cy="0"/>
        </a:xfrm>
      </p:grpSpPr>
      <p:sp>
        <p:nvSpPr>
          <p:cNvPr id="104" name="Google Shape;104;p15"/>
          <p:cNvSpPr txBox="1"/>
          <p:nvPr/>
        </p:nvSpPr>
        <p:spPr>
          <a:xfrm>
            <a:off x="467544" y="476672"/>
            <a:ext cx="8352928" cy="615553"/>
          </a:xfrm>
          <a:prstGeom prst="rect">
            <a:avLst/>
          </a:prstGeom>
          <a:noFill/>
          <a:ln>
            <a:noFill/>
          </a:ln>
        </p:spPr>
        <p:txBody>
          <a:bodyPr spcFirstLastPara="1" wrap="square" lIns="91425" tIns="45700" rIns="91425" bIns="45700" anchor="t" anchorCtr="0">
            <a:noAutofit/>
          </a:bodyPr>
          <a:lstStyle/>
          <a:p>
            <a:pPr marL="1143000" marR="0" lvl="0" indent="-1143000" algn="l" rtl="0">
              <a:spcBef>
                <a:spcPts val="0"/>
              </a:spcBef>
              <a:spcAft>
                <a:spcPts val="0"/>
              </a:spcAft>
              <a:buNone/>
            </a:pPr>
            <a:endParaRPr sz="1000">
              <a:solidFill>
                <a:schemeClr val="lt1"/>
              </a:solidFill>
              <a:latin typeface="Arial"/>
              <a:ea typeface="Arial"/>
              <a:cs typeface="Arial"/>
              <a:sym typeface="Arial"/>
            </a:endParaRPr>
          </a:p>
          <a:p>
            <a:pPr marL="0" marR="0" lvl="0" indent="0" algn="l" rtl="0">
              <a:spcBef>
                <a:spcPts val="0"/>
              </a:spcBef>
              <a:spcAft>
                <a:spcPts val="0"/>
              </a:spcAft>
              <a:buNone/>
            </a:pPr>
            <a:endParaRPr sz="2400" b="1">
              <a:solidFill>
                <a:schemeClr val="lt1"/>
              </a:solidFill>
              <a:latin typeface="Arial"/>
              <a:ea typeface="Arial"/>
              <a:cs typeface="Arial"/>
              <a:sym typeface="Arial"/>
            </a:endParaRPr>
          </a:p>
        </p:txBody>
      </p:sp>
      <p:sp>
        <p:nvSpPr>
          <p:cNvPr id="105" name="Google Shape;105;p15"/>
          <p:cNvSpPr/>
          <p:nvPr/>
        </p:nvSpPr>
        <p:spPr>
          <a:xfrm>
            <a:off x="31213" y="116632"/>
            <a:ext cx="8072494" cy="6986528"/>
          </a:xfrm>
          <a:prstGeom prst="rect">
            <a:avLst/>
          </a:prstGeom>
          <a:noFill/>
          <a:ln>
            <a:noFill/>
          </a:ln>
        </p:spPr>
        <p:txBody>
          <a:bodyPr spcFirstLastPara="1" wrap="square" lIns="91425" tIns="45700" rIns="91425" bIns="45700" anchor="t" anchorCtr="0">
            <a:noAutofit/>
          </a:bodyPr>
          <a:lstStyle/>
          <a:p>
            <a:pPr marL="342900" marR="0" lvl="0" indent="-342900" algn="ctr" rtl="0">
              <a:spcBef>
                <a:spcPts val="0"/>
              </a:spcBef>
              <a:spcAft>
                <a:spcPts val="0"/>
              </a:spcAft>
              <a:buNone/>
            </a:pPr>
            <a:r>
              <a:rPr lang="ru-RU" sz="2800">
                <a:solidFill>
                  <a:schemeClr val="lt1"/>
                </a:solidFill>
                <a:latin typeface="Arial"/>
                <a:ea typeface="Arial"/>
                <a:cs typeface="Arial"/>
                <a:sym typeface="Arial"/>
              </a:rPr>
              <a:t>   </a:t>
            </a:r>
            <a:r>
              <a:rPr lang="ru-RU" sz="3200">
                <a:solidFill>
                  <a:schemeClr val="lt1"/>
                </a:solidFill>
                <a:latin typeface="Arial"/>
                <a:ea typeface="Arial"/>
                <a:cs typeface="Arial"/>
                <a:sym typeface="Arial"/>
              </a:rPr>
              <a:t>Костры, высокие лестницы и автотрассы с оживленным движением!!!</a:t>
            </a:r>
            <a:endParaRPr/>
          </a:p>
          <a:p>
            <a:pPr marL="342900" marR="0" lvl="0" indent="-342900" algn="l" rtl="0">
              <a:spcBef>
                <a:spcPts val="0"/>
              </a:spcBef>
              <a:spcAft>
                <a:spcPts val="0"/>
              </a:spcAft>
              <a:buNone/>
            </a:pPr>
            <a:endParaRPr sz="3200">
              <a:solidFill>
                <a:schemeClr val="lt1"/>
              </a:solidFill>
              <a:latin typeface="Arial"/>
              <a:ea typeface="Arial"/>
              <a:cs typeface="Arial"/>
              <a:sym typeface="Arial"/>
            </a:endParaRPr>
          </a:p>
          <a:p>
            <a:pPr marL="342900" marR="0" lvl="0" indent="-342900" algn="ctr" rtl="0">
              <a:spcBef>
                <a:spcPts val="0"/>
              </a:spcBef>
              <a:spcAft>
                <a:spcPts val="0"/>
              </a:spcAft>
              <a:buNone/>
            </a:pPr>
            <a:r>
              <a:rPr lang="ru-RU" sz="3200">
                <a:solidFill>
                  <a:schemeClr val="lt1"/>
                </a:solidFill>
                <a:latin typeface="Arial"/>
                <a:ea typeface="Arial"/>
                <a:cs typeface="Arial"/>
                <a:sym typeface="Arial"/>
              </a:rPr>
              <a:t> Учитывая все это, </a:t>
            </a:r>
            <a:r>
              <a:rPr lang="ru-RU" sz="3200" i="1">
                <a:solidFill>
                  <a:srgbClr val="65FFFF"/>
                </a:solidFill>
                <a:latin typeface="Arial"/>
                <a:ea typeface="Arial"/>
                <a:cs typeface="Arial"/>
                <a:sym typeface="Arial"/>
              </a:rPr>
              <a:t>взрослым</a:t>
            </a:r>
            <a:r>
              <a:rPr lang="ru-RU" sz="3200">
                <a:solidFill>
                  <a:schemeClr val="lt1"/>
                </a:solidFill>
                <a:latin typeface="Arial"/>
                <a:ea typeface="Arial"/>
                <a:cs typeface="Arial"/>
                <a:sym typeface="Arial"/>
              </a:rPr>
              <a:t> </a:t>
            </a:r>
            <a:endParaRPr sz="3200">
              <a:solidFill>
                <a:schemeClr val="lt1"/>
              </a:solidFill>
              <a:latin typeface="Arial"/>
              <a:ea typeface="Arial"/>
              <a:cs typeface="Arial"/>
              <a:sym typeface="Arial"/>
            </a:endParaRPr>
          </a:p>
          <a:p>
            <a:pPr marL="342900" marR="0" lvl="0" indent="-342900" algn="ctr" rtl="0">
              <a:spcBef>
                <a:spcPts val="0"/>
              </a:spcBef>
              <a:spcAft>
                <a:spcPts val="0"/>
              </a:spcAft>
              <a:buNone/>
            </a:pPr>
            <a:r>
              <a:rPr lang="ru-RU" sz="3200">
                <a:solidFill>
                  <a:schemeClr val="lt1"/>
                </a:solidFill>
                <a:latin typeface="Arial"/>
                <a:ea typeface="Arial"/>
                <a:cs typeface="Arial"/>
                <a:sym typeface="Arial"/>
              </a:rPr>
              <a:t>надо всё время быть начеку, и, </a:t>
            </a:r>
            <a:endParaRPr sz="3200">
              <a:solidFill>
                <a:schemeClr val="lt1"/>
              </a:solidFill>
              <a:latin typeface="Arial"/>
              <a:ea typeface="Arial"/>
              <a:cs typeface="Arial"/>
              <a:sym typeface="Arial"/>
            </a:endParaRPr>
          </a:p>
          <a:p>
            <a:pPr marL="342900" marR="0" lvl="0" indent="-342900" algn="ctr" rtl="0">
              <a:spcBef>
                <a:spcPts val="0"/>
              </a:spcBef>
              <a:spcAft>
                <a:spcPts val="0"/>
              </a:spcAft>
              <a:buNone/>
            </a:pPr>
            <a:r>
              <a:rPr lang="ru-RU" sz="3200">
                <a:solidFill>
                  <a:schemeClr val="lt1"/>
                </a:solidFill>
                <a:latin typeface="Arial"/>
                <a:ea typeface="Arial"/>
                <a:cs typeface="Arial"/>
                <a:sym typeface="Arial"/>
              </a:rPr>
              <a:t>по возможности, не оставлять детей без </a:t>
            </a:r>
            <a:r>
              <a:rPr lang="ru-RU" sz="3200" i="1">
                <a:solidFill>
                  <a:srgbClr val="65FFFF"/>
                </a:solidFill>
                <a:latin typeface="Arial"/>
                <a:ea typeface="Arial"/>
                <a:cs typeface="Arial"/>
                <a:sym typeface="Arial"/>
              </a:rPr>
              <a:t>присмотра</a:t>
            </a:r>
            <a:r>
              <a:rPr lang="ru-RU" sz="3200">
                <a:solidFill>
                  <a:schemeClr val="lt1"/>
                </a:solidFill>
                <a:latin typeface="Arial"/>
                <a:ea typeface="Arial"/>
                <a:cs typeface="Arial"/>
                <a:sym typeface="Arial"/>
              </a:rPr>
              <a:t>. </a:t>
            </a:r>
            <a:endParaRPr/>
          </a:p>
          <a:p>
            <a:pPr marL="342900" marR="0" lvl="0" indent="-342900" algn="ctr" rtl="0">
              <a:spcBef>
                <a:spcPts val="0"/>
              </a:spcBef>
              <a:spcAft>
                <a:spcPts val="0"/>
              </a:spcAft>
              <a:buNone/>
            </a:pPr>
            <a:endParaRPr sz="3200">
              <a:solidFill>
                <a:schemeClr val="lt1"/>
              </a:solidFill>
              <a:latin typeface="Arial"/>
              <a:ea typeface="Arial"/>
              <a:cs typeface="Arial"/>
              <a:sym typeface="Arial"/>
            </a:endParaRPr>
          </a:p>
          <a:p>
            <a:pPr marL="342900" marR="0" lvl="0" indent="-342900" algn="ctr" rtl="0">
              <a:spcBef>
                <a:spcPts val="0"/>
              </a:spcBef>
              <a:spcAft>
                <a:spcPts val="0"/>
              </a:spcAft>
              <a:buNone/>
            </a:pPr>
            <a:r>
              <a:rPr lang="ru-RU" sz="3200">
                <a:solidFill>
                  <a:schemeClr val="lt1"/>
                </a:solidFill>
                <a:latin typeface="Arial"/>
                <a:ea typeface="Arial"/>
                <a:cs typeface="Arial"/>
                <a:sym typeface="Arial"/>
              </a:rPr>
              <a:t>Чтобы родительские страхи и волнения не позволяли завладеть вами и не портили детям летние </a:t>
            </a:r>
            <a:r>
              <a:rPr lang="ru-RU" sz="3200" i="1">
                <a:solidFill>
                  <a:srgbClr val="65FFFF"/>
                </a:solidFill>
                <a:latin typeface="Arial"/>
                <a:ea typeface="Arial"/>
                <a:cs typeface="Arial"/>
                <a:sym typeface="Arial"/>
              </a:rPr>
              <a:t>каникулы</a:t>
            </a:r>
            <a:r>
              <a:rPr lang="ru-RU" sz="3200">
                <a:solidFill>
                  <a:schemeClr val="lt1"/>
                </a:solidFill>
                <a:latin typeface="Arial"/>
                <a:ea typeface="Arial"/>
                <a:cs typeface="Arial"/>
                <a:sym typeface="Arial"/>
              </a:rPr>
              <a:t>, хочется дать несколько советов. </a:t>
            </a:r>
            <a:endParaRPr/>
          </a:p>
          <a:p>
            <a:pPr marL="342900" marR="0" lvl="0" indent="-342900" algn="l" rtl="0">
              <a:spcBef>
                <a:spcPts val="0"/>
              </a:spcBef>
              <a:spcAft>
                <a:spcPts val="0"/>
              </a:spcAft>
              <a:buNone/>
            </a:pPr>
            <a:endParaRPr sz="3200">
              <a:solidFill>
                <a:schemeClr val="lt1"/>
              </a:solidFill>
              <a:latin typeface="Arial"/>
              <a:ea typeface="Arial"/>
              <a:cs typeface="Arial"/>
              <a:sym typeface="Arial"/>
            </a:endParaRPr>
          </a:p>
        </p:txBody>
      </p:sp>
      <p:pic>
        <p:nvPicPr>
          <p:cNvPr id="106" name="Google Shape;106;p15" descr="Картинки по запросу инструктаж для родителей во время летних каникул картинки"/>
          <p:cNvPicPr preferRelativeResize="0"/>
          <p:nvPr/>
        </p:nvPicPr>
        <p:blipFill rotWithShape="1">
          <a:blip r:embed="rId3">
            <a:alphaModFix/>
          </a:blip>
          <a:srcRect/>
          <a:stretch/>
        </p:blipFill>
        <p:spPr>
          <a:xfrm>
            <a:off x="7092280" y="112730"/>
            <a:ext cx="1854389" cy="295623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110"/>
        <p:cNvGrpSpPr/>
        <p:nvPr/>
      </p:nvGrpSpPr>
      <p:grpSpPr>
        <a:xfrm>
          <a:off x="0" y="0"/>
          <a:ext cx="0" cy="0"/>
          <a:chOff x="0" y="0"/>
          <a:chExt cx="0" cy="0"/>
        </a:xfrm>
      </p:grpSpPr>
      <p:sp>
        <p:nvSpPr>
          <p:cNvPr id="111" name="Google Shape;111;p16"/>
          <p:cNvSpPr txBox="1"/>
          <p:nvPr/>
        </p:nvSpPr>
        <p:spPr>
          <a:xfrm>
            <a:off x="240585" y="188640"/>
            <a:ext cx="8786874" cy="7263527"/>
          </a:xfrm>
          <a:prstGeom prst="rect">
            <a:avLst/>
          </a:prstGeom>
          <a:noFill/>
          <a:ln>
            <a:noFill/>
          </a:ln>
        </p:spPr>
        <p:txBody>
          <a:bodyPr spcFirstLastPara="1" wrap="square" lIns="91425" tIns="45700" rIns="91425" bIns="45700" anchor="t" anchorCtr="0">
            <a:noAutofit/>
          </a:bodyPr>
          <a:lstStyle/>
          <a:p>
            <a:pPr marL="1143000" marR="0" lvl="0" indent="-1143000" algn="l" rtl="0">
              <a:spcBef>
                <a:spcPts val="0"/>
              </a:spcBef>
              <a:spcAft>
                <a:spcPts val="0"/>
              </a:spcAft>
              <a:buNone/>
            </a:pPr>
            <a:r>
              <a:rPr lang="ru-RU" sz="4000" b="1">
                <a:solidFill>
                  <a:schemeClr val="lt1"/>
                </a:solidFill>
                <a:latin typeface="Arial"/>
                <a:ea typeface="Arial"/>
                <a:cs typeface="Arial"/>
                <a:sym typeface="Arial"/>
              </a:rPr>
              <a:t>1. Компьютерная безопасность</a:t>
            </a:r>
            <a:r>
              <a:rPr lang="ru-RU" sz="4000">
                <a:solidFill>
                  <a:schemeClr val="lt1"/>
                </a:solidFill>
                <a:latin typeface="Arial"/>
                <a:ea typeface="Arial"/>
                <a:cs typeface="Arial"/>
                <a:sym typeface="Arial"/>
              </a:rPr>
              <a:t> </a:t>
            </a:r>
            <a:endParaRPr/>
          </a:p>
          <a:p>
            <a:pPr marL="1143000" marR="0" lvl="0" indent="-1143000" algn="l" rtl="0">
              <a:spcBef>
                <a:spcPts val="0"/>
              </a:spcBef>
              <a:spcAft>
                <a:spcPts val="0"/>
              </a:spcAft>
              <a:buNone/>
            </a:pPr>
            <a:endParaRPr sz="1000">
              <a:solidFill>
                <a:schemeClr val="lt1"/>
              </a:solidFill>
              <a:latin typeface="Arial"/>
              <a:ea typeface="Arial"/>
              <a:cs typeface="Arial"/>
              <a:sym typeface="Arial"/>
            </a:endParaRPr>
          </a:p>
          <a:p>
            <a:pPr marL="342900" marR="0" lvl="0" indent="-342900" algn="l" rtl="0">
              <a:spcBef>
                <a:spcPts val="0"/>
              </a:spcBef>
              <a:spcAft>
                <a:spcPts val="0"/>
              </a:spcAft>
              <a:buNone/>
            </a:pPr>
            <a:r>
              <a:rPr lang="ru-RU" sz="2400">
                <a:solidFill>
                  <a:schemeClr val="lt1"/>
                </a:solidFill>
                <a:latin typeface="Arial"/>
                <a:ea typeface="Arial"/>
                <a:cs typeface="Arial"/>
                <a:sym typeface="Arial"/>
              </a:rPr>
              <a:t>    </a:t>
            </a:r>
            <a:r>
              <a:rPr lang="ru-RU" sz="2800">
                <a:solidFill>
                  <a:schemeClr val="lt1"/>
                </a:solidFill>
                <a:latin typeface="Arial"/>
                <a:ea typeface="Arial"/>
                <a:cs typeface="Arial"/>
                <a:sym typeface="Arial"/>
              </a:rPr>
              <a:t>Наступили летние каникулы, у детей появилось много свободного времени, которое они проводят на улице. Мир полон опасностей, но это не значит, что ребенку нужно целыми днями сидеть дома и играть в настольные игры, а тем более просиживать время за компьютером. </a:t>
            </a:r>
            <a:endParaRPr/>
          </a:p>
          <a:p>
            <a:pPr marL="342900" marR="0" lvl="0" indent="-342900" algn="l" rtl="0">
              <a:spcBef>
                <a:spcPts val="0"/>
              </a:spcBef>
              <a:spcAft>
                <a:spcPts val="0"/>
              </a:spcAft>
              <a:buNone/>
            </a:pPr>
            <a:endParaRPr sz="2800">
              <a:solidFill>
                <a:schemeClr val="lt1"/>
              </a:solidFill>
              <a:latin typeface="Arial"/>
              <a:ea typeface="Arial"/>
              <a:cs typeface="Arial"/>
              <a:sym typeface="Arial"/>
            </a:endParaRPr>
          </a:p>
          <a:p>
            <a:pPr marL="0" marR="0" lvl="0" indent="0" algn="l" rtl="0">
              <a:spcBef>
                <a:spcPts val="0"/>
              </a:spcBef>
              <a:spcAft>
                <a:spcPts val="0"/>
              </a:spcAft>
              <a:buNone/>
            </a:pPr>
            <a:r>
              <a:rPr lang="ru-RU" sz="2800" i="1">
                <a:solidFill>
                  <a:schemeClr val="lt1"/>
                </a:solidFill>
                <a:latin typeface="Arial"/>
                <a:ea typeface="Arial"/>
                <a:cs typeface="Arial"/>
                <a:sym typeface="Arial"/>
              </a:rPr>
              <a:t>Помните</a:t>
            </a:r>
            <a:r>
              <a:rPr lang="ru-RU" sz="2800">
                <a:solidFill>
                  <a:schemeClr val="lt1"/>
                </a:solidFill>
                <a:latin typeface="Arial"/>
                <a:ea typeface="Arial"/>
                <a:cs typeface="Arial"/>
                <a:sym typeface="Arial"/>
              </a:rPr>
              <a:t>, что продолжительность </a:t>
            </a:r>
            <a:endParaRPr/>
          </a:p>
          <a:p>
            <a:pPr marL="0" marR="0" lvl="0" indent="0" algn="l" rtl="0">
              <a:spcBef>
                <a:spcPts val="0"/>
              </a:spcBef>
              <a:spcAft>
                <a:spcPts val="0"/>
              </a:spcAft>
              <a:buNone/>
            </a:pPr>
            <a:r>
              <a:rPr lang="ru-RU" sz="2800">
                <a:solidFill>
                  <a:schemeClr val="lt1"/>
                </a:solidFill>
                <a:latin typeface="Arial"/>
                <a:ea typeface="Arial"/>
                <a:cs typeface="Arial"/>
                <a:sym typeface="Arial"/>
              </a:rPr>
              <a:t>непрерывного занятия за </a:t>
            </a:r>
            <a:endParaRPr sz="2800">
              <a:solidFill>
                <a:schemeClr val="lt1"/>
              </a:solidFill>
              <a:latin typeface="Arial"/>
              <a:ea typeface="Arial"/>
              <a:cs typeface="Arial"/>
              <a:sym typeface="Arial"/>
            </a:endParaRPr>
          </a:p>
          <a:p>
            <a:pPr marL="0" marR="0" lvl="0" indent="0" algn="l" rtl="0">
              <a:spcBef>
                <a:spcPts val="0"/>
              </a:spcBef>
              <a:spcAft>
                <a:spcPts val="0"/>
              </a:spcAft>
              <a:buNone/>
            </a:pPr>
            <a:r>
              <a:rPr lang="ru-RU" sz="2800">
                <a:solidFill>
                  <a:schemeClr val="lt1"/>
                </a:solidFill>
                <a:latin typeface="Arial"/>
                <a:ea typeface="Arial"/>
                <a:cs typeface="Arial"/>
                <a:sym typeface="Arial"/>
              </a:rPr>
              <a:t>компьютером </a:t>
            </a:r>
            <a:endParaRPr sz="2800">
              <a:solidFill>
                <a:schemeClr val="lt1"/>
              </a:solidFill>
              <a:latin typeface="Arial"/>
              <a:ea typeface="Arial"/>
              <a:cs typeface="Arial"/>
              <a:sym typeface="Arial"/>
            </a:endParaRPr>
          </a:p>
          <a:p>
            <a:pPr marL="0" marR="0" lvl="0" indent="0" algn="l" rtl="0">
              <a:spcBef>
                <a:spcPts val="0"/>
              </a:spcBef>
              <a:spcAft>
                <a:spcPts val="0"/>
              </a:spcAft>
              <a:buNone/>
            </a:pPr>
            <a:r>
              <a:rPr lang="ru-RU" sz="2800">
                <a:solidFill>
                  <a:schemeClr val="lt1"/>
                </a:solidFill>
                <a:latin typeface="Arial"/>
                <a:ea typeface="Arial"/>
                <a:cs typeface="Arial"/>
                <a:sym typeface="Arial"/>
              </a:rPr>
              <a:t>для детей в возрасте с 7-12 лет </a:t>
            </a:r>
            <a:endParaRPr/>
          </a:p>
          <a:p>
            <a:pPr marL="0" marR="0" lvl="0" indent="0" algn="l" rtl="0">
              <a:spcBef>
                <a:spcPts val="0"/>
              </a:spcBef>
              <a:spcAft>
                <a:spcPts val="0"/>
              </a:spcAft>
              <a:buNone/>
            </a:pPr>
            <a:r>
              <a:rPr lang="ru-RU" sz="2800">
                <a:solidFill>
                  <a:schemeClr val="lt1"/>
                </a:solidFill>
                <a:latin typeface="Arial"/>
                <a:ea typeface="Arial"/>
                <a:cs typeface="Arial"/>
                <a:sym typeface="Arial"/>
              </a:rPr>
              <a:t>составляет 20 минут, </a:t>
            </a:r>
            <a:endParaRPr/>
          </a:p>
          <a:p>
            <a:pPr marL="0" marR="0" lvl="0" indent="0" algn="l" rtl="0">
              <a:spcBef>
                <a:spcPts val="0"/>
              </a:spcBef>
              <a:spcAft>
                <a:spcPts val="0"/>
              </a:spcAft>
              <a:buNone/>
            </a:pPr>
            <a:r>
              <a:rPr lang="ru-RU" sz="2800">
                <a:solidFill>
                  <a:schemeClr val="lt1"/>
                </a:solidFill>
                <a:latin typeface="Arial"/>
                <a:ea typeface="Arial"/>
                <a:cs typeface="Arial"/>
                <a:sym typeface="Arial"/>
              </a:rPr>
              <a:t>а старше - не более получаса.</a:t>
            </a:r>
            <a:endParaRPr/>
          </a:p>
          <a:p>
            <a:pPr marL="0" marR="0" lvl="0" indent="0" algn="l" rtl="0">
              <a:spcBef>
                <a:spcPts val="0"/>
              </a:spcBef>
              <a:spcAft>
                <a:spcPts val="0"/>
              </a:spcAft>
              <a:buNone/>
            </a:pPr>
            <a:r>
              <a:rPr lang="ru-RU" sz="2800">
                <a:solidFill>
                  <a:schemeClr val="lt1"/>
                </a:solidFill>
                <a:latin typeface="Arial"/>
                <a:ea typeface="Arial"/>
                <a:cs typeface="Arial"/>
                <a:sym typeface="Arial"/>
              </a:rPr>
              <a:t> </a:t>
            </a:r>
            <a:endParaRPr/>
          </a:p>
          <a:p>
            <a:pPr marL="0" marR="0" lvl="0" indent="0" algn="l" rtl="0">
              <a:spcBef>
                <a:spcPts val="0"/>
              </a:spcBef>
              <a:spcAft>
                <a:spcPts val="0"/>
              </a:spcAft>
              <a:buNone/>
            </a:pPr>
            <a:endParaRPr sz="2400" b="1">
              <a:solidFill>
                <a:schemeClr val="lt1"/>
              </a:solidFill>
              <a:latin typeface="Arial"/>
              <a:ea typeface="Arial"/>
              <a:cs typeface="Arial"/>
              <a:sym typeface="Arial"/>
            </a:endParaRPr>
          </a:p>
        </p:txBody>
      </p:sp>
      <p:pic>
        <p:nvPicPr>
          <p:cNvPr id="112" name="Google Shape;112;p16" descr="C:\Users\Сергей\Desktop\9380629.jpg"/>
          <p:cNvPicPr preferRelativeResize="0"/>
          <p:nvPr/>
        </p:nvPicPr>
        <p:blipFill rotWithShape="1">
          <a:blip r:embed="rId3">
            <a:alphaModFix/>
          </a:blip>
          <a:srcRect/>
          <a:stretch/>
        </p:blipFill>
        <p:spPr>
          <a:xfrm>
            <a:off x="6131884" y="4221088"/>
            <a:ext cx="2895575" cy="252028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Shape 116"/>
        <p:cNvGrpSpPr/>
        <p:nvPr/>
      </p:nvGrpSpPr>
      <p:grpSpPr>
        <a:xfrm>
          <a:off x="0" y="0"/>
          <a:ext cx="0" cy="0"/>
          <a:chOff x="0" y="0"/>
          <a:chExt cx="0" cy="0"/>
        </a:xfrm>
      </p:grpSpPr>
      <p:sp>
        <p:nvSpPr>
          <p:cNvPr id="117" name="Google Shape;117;p17"/>
          <p:cNvSpPr txBox="1"/>
          <p:nvPr/>
        </p:nvSpPr>
        <p:spPr>
          <a:xfrm>
            <a:off x="245728" y="0"/>
            <a:ext cx="8640960" cy="706347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ru-RU" sz="4000" b="1">
                <a:solidFill>
                  <a:schemeClr val="lt1"/>
                </a:solidFill>
                <a:latin typeface="Arial"/>
                <a:ea typeface="Arial"/>
                <a:cs typeface="Arial"/>
                <a:sym typeface="Arial"/>
              </a:rPr>
              <a:t>2. Солнечный ожог и солнечный удар</a:t>
            </a:r>
            <a:r>
              <a:rPr lang="ru-RU" sz="4000">
                <a:solidFill>
                  <a:schemeClr val="lt1"/>
                </a:solidFill>
                <a:latin typeface="Arial"/>
                <a:ea typeface="Arial"/>
                <a:cs typeface="Arial"/>
                <a:sym typeface="Arial"/>
              </a:rPr>
              <a:t> </a:t>
            </a:r>
            <a:endParaRPr/>
          </a:p>
          <a:p>
            <a:pPr marL="0" marR="0" lvl="0" indent="0" algn="l" rtl="0">
              <a:spcBef>
                <a:spcPts val="0"/>
              </a:spcBef>
              <a:spcAft>
                <a:spcPts val="0"/>
              </a:spcAft>
              <a:buNone/>
            </a:pPr>
            <a:endParaRPr sz="1050">
              <a:solidFill>
                <a:schemeClr val="lt1"/>
              </a:solidFill>
              <a:latin typeface="Arial"/>
              <a:ea typeface="Arial"/>
              <a:cs typeface="Arial"/>
              <a:sym typeface="Arial"/>
            </a:endParaRPr>
          </a:p>
          <a:p>
            <a:pPr marL="0" marR="0" lvl="0" indent="0" algn="l" rtl="0">
              <a:spcBef>
                <a:spcPts val="0"/>
              </a:spcBef>
              <a:spcAft>
                <a:spcPts val="0"/>
              </a:spcAft>
              <a:buNone/>
            </a:pPr>
            <a:endParaRPr sz="1050">
              <a:solidFill>
                <a:schemeClr val="lt1"/>
              </a:solidFill>
              <a:latin typeface="Arial"/>
              <a:ea typeface="Arial"/>
              <a:cs typeface="Arial"/>
              <a:sym typeface="Arial"/>
            </a:endParaRPr>
          </a:p>
          <a:p>
            <a:pPr marL="0" marR="0" lvl="0" indent="0" algn="l" rtl="0">
              <a:spcBef>
                <a:spcPts val="0"/>
              </a:spcBef>
              <a:spcAft>
                <a:spcPts val="0"/>
              </a:spcAft>
              <a:buNone/>
            </a:pPr>
            <a:r>
              <a:rPr lang="ru-RU" sz="2800">
                <a:solidFill>
                  <a:schemeClr val="lt1"/>
                </a:solidFill>
                <a:latin typeface="Arial"/>
                <a:ea typeface="Arial"/>
                <a:cs typeface="Arial"/>
                <a:sym typeface="Arial"/>
              </a:rPr>
              <a:t>Будьте осторожны на солнце. Солнечные ожоги вовсе не так безобидны, как думают многие. Под прямыми солнечными лучами нельзя находиться не только маленьким детям. Старшие тоже могут загорать очень непродолжительное время. Одевать детей следует в легкую хлопчатобумажную одежду, </a:t>
            </a:r>
            <a:endParaRPr sz="2800">
              <a:solidFill>
                <a:schemeClr val="lt1"/>
              </a:solidFill>
              <a:latin typeface="Arial"/>
              <a:ea typeface="Arial"/>
              <a:cs typeface="Arial"/>
              <a:sym typeface="Arial"/>
            </a:endParaRPr>
          </a:p>
          <a:p>
            <a:pPr marL="0" marR="0" lvl="0" indent="0" algn="l" rtl="0">
              <a:spcBef>
                <a:spcPts val="0"/>
              </a:spcBef>
              <a:spcAft>
                <a:spcPts val="0"/>
              </a:spcAft>
              <a:buNone/>
            </a:pPr>
            <a:r>
              <a:rPr lang="ru-RU" sz="2800">
                <a:solidFill>
                  <a:schemeClr val="lt1"/>
                </a:solidFill>
                <a:latin typeface="Arial"/>
                <a:ea typeface="Arial"/>
                <a:cs typeface="Arial"/>
                <a:sym typeface="Arial"/>
              </a:rPr>
              <a:t>на голову - шляпа, кепка или панама.</a:t>
            </a:r>
            <a:endParaRPr/>
          </a:p>
          <a:p>
            <a:pPr marL="0" marR="0" lvl="0" indent="0" algn="l" rtl="0">
              <a:spcBef>
                <a:spcPts val="0"/>
              </a:spcBef>
              <a:spcAft>
                <a:spcPts val="0"/>
              </a:spcAft>
              <a:buNone/>
            </a:pPr>
            <a:r>
              <a:rPr lang="ru-RU" sz="2800">
                <a:solidFill>
                  <a:schemeClr val="lt1"/>
                </a:solidFill>
                <a:latin typeface="Arial"/>
                <a:ea typeface="Arial"/>
                <a:cs typeface="Arial"/>
                <a:sym typeface="Arial"/>
              </a:rPr>
              <a:t> Все это защитит ребят от </a:t>
            </a:r>
            <a:endParaRPr sz="2800">
              <a:solidFill>
                <a:schemeClr val="lt1"/>
              </a:solidFill>
              <a:latin typeface="Arial"/>
              <a:ea typeface="Arial"/>
              <a:cs typeface="Arial"/>
              <a:sym typeface="Arial"/>
            </a:endParaRPr>
          </a:p>
          <a:p>
            <a:pPr marL="0" marR="0" lvl="0" indent="0" algn="l" rtl="0">
              <a:spcBef>
                <a:spcPts val="0"/>
              </a:spcBef>
              <a:spcAft>
                <a:spcPts val="0"/>
              </a:spcAft>
              <a:buNone/>
            </a:pPr>
            <a:r>
              <a:rPr lang="ru-RU" sz="2800">
                <a:solidFill>
                  <a:schemeClr val="lt1"/>
                </a:solidFill>
                <a:latin typeface="Arial"/>
                <a:ea typeface="Arial"/>
                <a:cs typeface="Arial"/>
                <a:sym typeface="Arial"/>
              </a:rPr>
              <a:t>солнечного удара и ожогов. </a:t>
            </a:r>
            <a:endParaRPr/>
          </a:p>
          <a:p>
            <a:pPr marL="0" marR="0" lvl="0" indent="0" algn="l" rtl="0">
              <a:spcBef>
                <a:spcPts val="0"/>
              </a:spcBef>
              <a:spcAft>
                <a:spcPts val="0"/>
              </a:spcAft>
              <a:buNone/>
            </a:pPr>
            <a:endParaRPr sz="2800">
              <a:solidFill>
                <a:schemeClr val="lt1"/>
              </a:solidFill>
              <a:latin typeface="Arial"/>
              <a:ea typeface="Arial"/>
              <a:cs typeface="Arial"/>
              <a:sym typeface="Arial"/>
            </a:endParaRPr>
          </a:p>
          <a:p>
            <a:pPr marL="0" marR="0" lvl="0" indent="0" algn="l" rtl="0">
              <a:spcBef>
                <a:spcPts val="0"/>
              </a:spcBef>
              <a:spcAft>
                <a:spcPts val="0"/>
              </a:spcAft>
              <a:buNone/>
            </a:pPr>
            <a:r>
              <a:rPr lang="ru-RU" sz="2800" b="1">
                <a:solidFill>
                  <a:schemeClr val="lt1"/>
                </a:solidFill>
                <a:latin typeface="Arial"/>
                <a:ea typeface="Arial"/>
                <a:cs typeface="Arial"/>
                <a:sym typeface="Arial"/>
              </a:rPr>
              <a:t>На жаре дети должны много пить. </a:t>
            </a:r>
            <a:endParaRPr sz="2800">
              <a:solidFill>
                <a:schemeClr val="lt1"/>
              </a:solidFill>
              <a:latin typeface="Arial"/>
              <a:ea typeface="Arial"/>
              <a:cs typeface="Arial"/>
              <a:sym typeface="Arial"/>
            </a:endParaRPr>
          </a:p>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pic>
        <p:nvPicPr>
          <p:cNvPr id="118" name="Google Shape;118;p17" descr="C:\Users\Сергей\Desktop\0_49cb0_2d11c95c_XL.jpg"/>
          <p:cNvPicPr preferRelativeResize="0"/>
          <p:nvPr/>
        </p:nvPicPr>
        <p:blipFill rotWithShape="1">
          <a:blip r:embed="rId3">
            <a:alphaModFix/>
          </a:blip>
          <a:srcRect/>
          <a:stretch/>
        </p:blipFill>
        <p:spPr>
          <a:xfrm>
            <a:off x="6610040" y="4221088"/>
            <a:ext cx="2533960" cy="2438338"/>
          </a:xfrm>
          <a:prstGeom prst="rect">
            <a:avLst/>
          </a:prstGeom>
          <a:solidFill>
            <a:srgbClr val="0000CC"/>
          </a:solid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122"/>
        <p:cNvGrpSpPr/>
        <p:nvPr/>
      </p:nvGrpSpPr>
      <p:grpSpPr>
        <a:xfrm>
          <a:off x="0" y="0"/>
          <a:ext cx="0" cy="0"/>
          <a:chOff x="0" y="0"/>
          <a:chExt cx="0" cy="0"/>
        </a:xfrm>
      </p:grpSpPr>
      <p:sp>
        <p:nvSpPr>
          <p:cNvPr id="123" name="Google Shape;123;p18"/>
          <p:cNvSpPr txBox="1"/>
          <p:nvPr/>
        </p:nvSpPr>
        <p:spPr>
          <a:xfrm>
            <a:off x="107504" y="116632"/>
            <a:ext cx="9036496" cy="677108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ru-RU" sz="4000" b="1">
                <a:solidFill>
                  <a:schemeClr val="lt1"/>
                </a:solidFill>
                <a:latin typeface="Arial"/>
                <a:ea typeface="Arial"/>
                <a:cs typeface="Arial"/>
                <a:sym typeface="Arial"/>
              </a:rPr>
              <a:t>3. Пожарная безопасность</a:t>
            </a:r>
            <a:r>
              <a:rPr lang="ru-RU" sz="4000">
                <a:solidFill>
                  <a:schemeClr val="lt1"/>
                </a:solidFill>
                <a:latin typeface="Arial"/>
                <a:ea typeface="Arial"/>
                <a:cs typeface="Arial"/>
                <a:sym typeface="Arial"/>
              </a:rPr>
              <a:t> </a:t>
            </a:r>
            <a:endParaRPr/>
          </a:p>
          <a:p>
            <a:pPr marL="0" marR="0" lvl="0" indent="0" algn="l" rtl="0">
              <a:spcBef>
                <a:spcPts val="0"/>
              </a:spcBef>
              <a:spcAft>
                <a:spcPts val="0"/>
              </a:spcAft>
              <a:buNone/>
            </a:pPr>
            <a:endParaRPr sz="1100">
              <a:solidFill>
                <a:schemeClr val="lt1"/>
              </a:solidFill>
              <a:latin typeface="Arial"/>
              <a:ea typeface="Arial"/>
              <a:cs typeface="Arial"/>
              <a:sym typeface="Arial"/>
            </a:endParaRPr>
          </a:p>
          <a:p>
            <a:pPr marL="0" marR="0" lvl="0" indent="0" algn="l" rtl="0">
              <a:spcBef>
                <a:spcPts val="0"/>
              </a:spcBef>
              <a:spcAft>
                <a:spcPts val="0"/>
              </a:spcAft>
              <a:buNone/>
            </a:pPr>
            <a:r>
              <a:rPr lang="ru-RU" sz="4000">
                <a:solidFill>
                  <a:schemeClr val="lt1"/>
                </a:solidFill>
                <a:latin typeface="Arial"/>
                <a:ea typeface="Arial"/>
                <a:cs typeface="Arial"/>
                <a:sym typeface="Arial"/>
              </a:rPr>
              <a:t>Игры с огнем опасны. </a:t>
            </a:r>
            <a:endParaRPr/>
          </a:p>
          <a:p>
            <a:pPr marL="0" marR="0" lvl="0" indent="0" algn="l" rtl="0">
              <a:spcBef>
                <a:spcPts val="0"/>
              </a:spcBef>
              <a:spcAft>
                <a:spcPts val="0"/>
              </a:spcAft>
              <a:buNone/>
            </a:pPr>
            <a:endParaRPr sz="1100">
              <a:solidFill>
                <a:schemeClr val="lt1"/>
              </a:solidFill>
              <a:latin typeface="Arial"/>
              <a:ea typeface="Arial"/>
              <a:cs typeface="Arial"/>
              <a:sym typeface="Arial"/>
            </a:endParaRPr>
          </a:p>
          <a:p>
            <a:pPr marL="0" marR="0" lvl="0" indent="0" algn="l" rtl="0">
              <a:spcBef>
                <a:spcPts val="0"/>
              </a:spcBef>
              <a:spcAft>
                <a:spcPts val="0"/>
              </a:spcAft>
              <a:buNone/>
            </a:pPr>
            <a:r>
              <a:rPr lang="ru-RU" sz="2800">
                <a:solidFill>
                  <a:schemeClr val="lt1"/>
                </a:solidFill>
                <a:latin typeface="Arial"/>
                <a:ea typeface="Arial"/>
                <a:cs typeface="Arial"/>
                <a:sym typeface="Arial"/>
              </a:rPr>
              <a:t>При наступлении детских летних </a:t>
            </a:r>
            <a:r>
              <a:rPr lang="ru-RU" sz="2800" i="1">
                <a:solidFill>
                  <a:schemeClr val="lt1"/>
                </a:solidFill>
                <a:latin typeface="Arial"/>
                <a:ea typeface="Arial"/>
                <a:cs typeface="Arial"/>
                <a:sym typeface="Arial"/>
              </a:rPr>
              <a:t>каникул</a:t>
            </a:r>
            <a:r>
              <a:rPr lang="ru-RU" sz="2800">
                <a:solidFill>
                  <a:schemeClr val="lt1"/>
                </a:solidFill>
                <a:latin typeface="Arial"/>
                <a:ea typeface="Arial"/>
                <a:cs typeface="Arial"/>
                <a:sym typeface="Arial"/>
              </a:rPr>
              <a:t> особое внимание необходимо уделить поведению детей на улице, пожарной безопасности. </a:t>
            </a:r>
            <a:endParaRPr/>
          </a:p>
          <a:p>
            <a:pPr marL="0" marR="0" lvl="0" indent="0" algn="l" rtl="0">
              <a:spcBef>
                <a:spcPts val="0"/>
              </a:spcBef>
              <a:spcAft>
                <a:spcPts val="0"/>
              </a:spcAft>
              <a:buNone/>
            </a:pPr>
            <a:r>
              <a:rPr lang="ru-RU" sz="2800">
                <a:solidFill>
                  <a:schemeClr val="lt1"/>
                </a:solidFill>
                <a:latin typeface="Arial"/>
                <a:ea typeface="Arial"/>
                <a:cs typeface="Arial"/>
                <a:sym typeface="Arial"/>
              </a:rPr>
              <a:t>В поисках острых ощущений, </a:t>
            </a:r>
            <a:endParaRPr/>
          </a:p>
          <a:p>
            <a:pPr marL="0" marR="0" lvl="0" indent="0" algn="l" rtl="0">
              <a:spcBef>
                <a:spcPts val="0"/>
              </a:spcBef>
              <a:spcAft>
                <a:spcPts val="0"/>
              </a:spcAft>
              <a:buNone/>
            </a:pPr>
            <a:r>
              <a:rPr lang="ru-RU" sz="2800">
                <a:solidFill>
                  <a:schemeClr val="lt1"/>
                </a:solidFill>
                <a:latin typeface="Arial"/>
                <a:ea typeface="Arial"/>
                <a:cs typeface="Arial"/>
                <a:sym typeface="Arial"/>
              </a:rPr>
              <a:t>дети играют с огнем, где это только </a:t>
            </a:r>
            <a:endParaRPr/>
          </a:p>
          <a:p>
            <a:pPr marL="0" marR="0" lvl="0" indent="0" algn="l" rtl="0">
              <a:spcBef>
                <a:spcPts val="0"/>
              </a:spcBef>
              <a:spcAft>
                <a:spcPts val="0"/>
              </a:spcAft>
              <a:buNone/>
            </a:pPr>
            <a:r>
              <a:rPr lang="ru-RU" sz="2800">
                <a:solidFill>
                  <a:schemeClr val="lt1"/>
                </a:solidFill>
                <a:latin typeface="Arial"/>
                <a:ea typeface="Arial"/>
                <a:cs typeface="Arial"/>
                <a:sym typeface="Arial"/>
              </a:rPr>
              <a:t>возможно. Объясните им, что розжиг </a:t>
            </a:r>
            <a:endParaRPr/>
          </a:p>
          <a:p>
            <a:pPr marL="0" marR="0" lvl="0" indent="0" algn="l" rtl="0">
              <a:spcBef>
                <a:spcPts val="0"/>
              </a:spcBef>
              <a:spcAft>
                <a:spcPts val="0"/>
              </a:spcAft>
              <a:buNone/>
            </a:pPr>
            <a:r>
              <a:rPr lang="ru-RU" sz="2800">
                <a:solidFill>
                  <a:schemeClr val="lt1"/>
                </a:solidFill>
                <a:latin typeface="Arial"/>
                <a:ea typeface="Arial"/>
                <a:cs typeface="Arial"/>
                <a:sym typeface="Arial"/>
              </a:rPr>
              <a:t>костров, игры со спичками очень </a:t>
            </a:r>
            <a:endParaRPr/>
          </a:p>
          <a:p>
            <a:pPr marL="0" marR="0" lvl="0" indent="0" algn="l" rtl="0">
              <a:spcBef>
                <a:spcPts val="0"/>
              </a:spcBef>
              <a:spcAft>
                <a:spcPts val="0"/>
              </a:spcAft>
              <a:buNone/>
            </a:pPr>
            <a:r>
              <a:rPr lang="ru-RU" sz="2800">
                <a:solidFill>
                  <a:schemeClr val="lt1"/>
                </a:solidFill>
                <a:latin typeface="Arial"/>
                <a:ea typeface="Arial"/>
                <a:cs typeface="Arial"/>
                <a:sym typeface="Arial"/>
              </a:rPr>
              <a:t>опасны. Напомните им, по какому </a:t>
            </a:r>
            <a:endParaRPr/>
          </a:p>
          <a:p>
            <a:pPr marL="0" marR="0" lvl="0" indent="0" algn="l" rtl="0">
              <a:spcBef>
                <a:spcPts val="0"/>
              </a:spcBef>
              <a:spcAft>
                <a:spcPts val="0"/>
              </a:spcAft>
              <a:buNone/>
            </a:pPr>
            <a:r>
              <a:rPr lang="ru-RU" sz="2800">
                <a:solidFill>
                  <a:schemeClr val="lt1"/>
                </a:solidFill>
                <a:latin typeface="Arial"/>
                <a:ea typeface="Arial"/>
                <a:cs typeface="Arial"/>
                <a:sym typeface="Arial"/>
              </a:rPr>
              <a:t>телефону необходимо звонить в </a:t>
            </a:r>
            <a:endParaRPr/>
          </a:p>
          <a:p>
            <a:pPr marL="0" marR="0" lvl="0" indent="0" algn="l" rtl="0">
              <a:spcBef>
                <a:spcPts val="0"/>
              </a:spcBef>
              <a:spcAft>
                <a:spcPts val="0"/>
              </a:spcAft>
              <a:buNone/>
            </a:pPr>
            <a:r>
              <a:rPr lang="ru-RU" sz="2800">
                <a:solidFill>
                  <a:schemeClr val="lt1"/>
                </a:solidFill>
                <a:latin typeface="Arial"/>
                <a:ea typeface="Arial"/>
                <a:cs typeface="Arial"/>
                <a:sym typeface="Arial"/>
              </a:rPr>
              <a:t>случае возникновения пожара: </a:t>
            </a:r>
            <a:endParaRPr/>
          </a:p>
          <a:p>
            <a:pPr marL="0" marR="0" lvl="0" indent="0" algn="l" rtl="0">
              <a:spcBef>
                <a:spcPts val="0"/>
              </a:spcBef>
              <a:spcAft>
                <a:spcPts val="0"/>
              </a:spcAft>
              <a:buNone/>
            </a:pPr>
            <a:r>
              <a:rPr lang="ru-RU" sz="2800">
                <a:solidFill>
                  <a:schemeClr val="lt1"/>
                </a:solidFill>
                <a:latin typeface="Arial"/>
                <a:ea typeface="Arial"/>
                <a:cs typeface="Arial"/>
                <a:sym typeface="Arial"/>
              </a:rPr>
              <a:t>с мобильного 01* или 112. </a:t>
            </a:r>
            <a:endParaRPr/>
          </a:p>
          <a:p>
            <a:pPr marL="0" marR="0" lvl="0" indent="0" algn="l" rtl="0">
              <a:spcBef>
                <a:spcPts val="0"/>
              </a:spcBef>
              <a:spcAft>
                <a:spcPts val="0"/>
              </a:spcAft>
              <a:buNone/>
            </a:pPr>
            <a:r>
              <a:rPr lang="ru-RU" sz="2400" b="1">
                <a:solidFill>
                  <a:schemeClr val="lt1"/>
                </a:solidFill>
                <a:latin typeface="Arial"/>
                <a:ea typeface="Arial"/>
                <a:cs typeface="Arial"/>
                <a:sym typeface="Arial"/>
              </a:rPr>
              <a:t> </a:t>
            </a:r>
            <a:endParaRPr sz="2400" b="1">
              <a:solidFill>
                <a:schemeClr val="lt1"/>
              </a:solidFill>
              <a:latin typeface="Arial"/>
              <a:ea typeface="Arial"/>
              <a:cs typeface="Arial"/>
              <a:sym typeface="Arial"/>
            </a:endParaRPr>
          </a:p>
        </p:txBody>
      </p:sp>
      <p:pic>
        <p:nvPicPr>
          <p:cNvPr id="124" name="Google Shape;124;p18" descr="C:\Users\Сергей\Desktop\папка саши\картинки Саши\Огнетушитель\33.jpg"/>
          <p:cNvPicPr preferRelativeResize="0"/>
          <p:nvPr/>
        </p:nvPicPr>
        <p:blipFill rotWithShape="1">
          <a:blip r:embed="rId3">
            <a:alphaModFix/>
          </a:blip>
          <a:srcRect/>
          <a:stretch/>
        </p:blipFill>
        <p:spPr>
          <a:xfrm>
            <a:off x="6372200" y="3486931"/>
            <a:ext cx="2771800" cy="326645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128"/>
        <p:cNvGrpSpPr/>
        <p:nvPr/>
      </p:nvGrpSpPr>
      <p:grpSpPr>
        <a:xfrm>
          <a:off x="0" y="0"/>
          <a:ext cx="0" cy="0"/>
          <a:chOff x="0" y="0"/>
          <a:chExt cx="0" cy="0"/>
        </a:xfrm>
      </p:grpSpPr>
      <p:sp>
        <p:nvSpPr>
          <p:cNvPr id="129" name="Google Shape;129;p19"/>
          <p:cNvSpPr txBox="1"/>
          <p:nvPr/>
        </p:nvSpPr>
        <p:spPr>
          <a:xfrm>
            <a:off x="5388" y="0"/>
            <a:ext cx="9138612" cy="667875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ru-RU" sz="4000" b="1">
                <a:solidFill>
                  <a:schemeClr val="lt1"/>
                </a:solidFill>
                <a:latin typeface="Arial"/>
                <a:ea typeface="Arial"/>
                <a:cs typeface="Arial"/>
                <a:sym typeface="Arial"/>
              </a:rPr>
              <a:t>4. Безопасность на воде</a:t>
            </a:r>
            <a:r>
              <a:rPr lang="ru-RU" sz="4000">
                <a:solidFill>
                  <a:schemeClr val="lt1"/>
                </a:solidFill>
                <a:latin typeface="Arial"/>
                <a:ea typeface="Arial"/>
                <a:cs typeface="Arial"/>
                <a:sym typeface="Arial"/>
              </a:rPr>
              <a:t> </a:t>
            </a:r>
            <a:endParaRPr/>
          </a:p>
          <a:p>
            <a:pPr marL="0" marR="0" lvl="0" indent="0" algn="l" rtl="0">
              <a:spcBef>
                <a:spcPts val="0"/>
              </a:spcBef>
              <a:spcAft>
                <a:spcPts val="0"/>
              </a:spcAft>
              <a:buNone/>
            </a:pPr>
            <a:endParaRPr sz="1200">
              <a:solidFill>
                <a:schemeClr val="lt1"/>
              </a:solidFill>
              <a:latin typeface="Arial"/>
              <a:ea typeface="Arial"/>
              <a:cs typeface="Arial"/>
              <a:sym typeface="Arial"/>
            </a:endParaRPr>
          </a:p>
          <a:p>
            <a:pPr marL="0" marR="0" lvl="0" indent="0" algn="l" rtl="0">
              <a:spcBef>
                <a:spcPts val="0"/>
              </a:spcBef>
              <a:spcAft>
                <a:spcPts val="0"/>
              </a:spcAft>
              <a:buNone/>
            </a:pPr>
            <a:endParaRPr sz="1200">
              <a:solidFill>
                <a:schemeClr val="lt1"/>
              </a:solidFill>
              <a:latin typeface="Arial"/>
              <a:ea typeface="Arial"/>
              <a:cs typeface="Arial"/>
              <a:sym typeface="Arial"/>
            </a:endParaRPr>
          </a:p>
          <a:p>
            <a:pPr marL="0" marR="0" lvl="0" indent="0" algn="l" rtl="0">
              <a:spcBef>
                <a:spcPts val="0"/>
              </a:spcBef>
              <a:spcAft>
                <a:spcPts val="0"/>
              </a:spcAft>
              <a:buNone/>
            </a:pPr>
            <a:endParaRPr sz="800">
              <a:solidFill>
                <a:schemeClr val="lt1"/>
              </a:solidFill>
              <a:latin typeface="Arial"/>
              <a:ea typeface="Arial"/>
              <a:cs typeface="Arial"/>
              <a:sym typeface="Arial"/>
            </a:endParaRPr>
          </a:p>
          <a:p>
            <a:pPr marL="0" marR="0" lvl="0" indent="0" algn="l" rtl="0">
              <a:spcBef>
                <a:spcPts val="0"/>
              </a:spcBef>
              <a:spcAft>
                <a:spcPts val="0"/>
              </a:spcAft>
              <a:buNone/>
            </a:pPr>
            <a:r>
              <a:rPr lang="ru-RU" sz="2800">
                <a:solidFill>
                  <a:schemeClr val="lt1"/>
                </a:solidFill>
                <a:latin typeface="Arial"/>
                <a:ea typeface="Arial"/>
                <a:cs typeface="Arial"/>
                <a:sym typeface="Arial"/>
              </a:rPr>
              <a:t>Следуйте правилам безопасности на воде. </a:t>
            </a:r>
            <a:endParaRPr/>
          </a:p>
          <a:p>
            <a:pPr marL="0" marR="0" lvl="0" indent="0" algn="l" rtl="0">
              <a:spcBef>
                <a:spcPts val="0"/>
              </a:spcBef>
              <a:spcAft>
                <a:spcPts val="0"/>
              </a:spcAft>
              <a:buNone/>
            </a:pPr>
            <a:r>
              <a:rPr lang="ru-RU" sz="2800">
                <a:solidFill>
                  <a:schemeClr val="lt1"/>
                </a:solidFill>
                <a:latin typeface="Arial"/>
                <a:ea typeface="Arial"/>
                <a:cs typeface="Arial"/>
                <a:sym typeface="Arial"/>
              </a:rPr>
              <a:t>Лучше всего купаться в специально оборудованных местах и только под </a:t>
            </a:r>
            <a:r>
              <a:rPr lang="ru-RU" sz="2800" i="1">
                <a:solidFill>
                  <a:schemeClr val="lt1"/>
                </a:solidFill>
                <a:latin typeface="Arial"/>
                <a:ea typeface="Arial"/>
                <a:cs typeface="Arial"/>
                <a:sym typeface="Arial"/>
              </a:rPr>
              <a:t>присмотром</a:t>
            </a:r>
            <a:r>
              <a:rPr lang="ru-RU" sz="2800">
                <a:solidFill>
                  <a:schemeClr val="lt1"/>
                </a:solidFill>
                <a:latin typeface="Arial"/>
                <a:ea typeface="Arial"/>
                <a:cs typeface="Arial"/>
                <a:sym typeface="Arial"/>
              </a:rPr>
              <a:t> </a:t>
            </a:r>
            <a:r>
              <a:rPr lang="ru-RU" sz="2800" i="1">
                <a:solidFill>
                  <a:schemeClr val="lt1"/>
                </a:solidFill>
                <a:latin typeface="Arial"/>
                <a:ea typeface="Arial"/>
                <a:cs typeface="Arial"/>
                <a:sym typeface="Arial"/>
              </a:rPr>
              <a:t>взрослых</a:t>
            </a:r>
            <a:r>
              <a:rPr lang="ru-RU" sz="2800">
                <a:solidFill>
                  <a:schemeClr val="lt1"/>
                </a:solidFill>
                <a:latin typeface="Arial"/>
                <a:ea typeface="Arial"/>
                <a:cs typeface="Arial"/>
                <a:sym typeface="Arial"/>
              </a:rPr>
              <a:t>. Расскажите детям, но не пугайте сильно, о судорогах. При переохлаждении тела пловца в воде могут появиться судороги. При судорогах надо немедленно выйти из воды.</a:t>
            </a:r>
            <a:r>
              <a:rPr lang="ru-RU" sz="2400">
                <a:solidFill>
                  <a:schemeClr val="lt1"/>
                </a:solidFill>
                <a:latin typeface="Arial"/>
                <a:ea typeface="Arial"/>
                <a:cs typeface="Arial"/>
                <a:sym typeface="Arial"/>
              </a:rPr>
              <a:t>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                                            </a:t>
            </a:r>
            <a:r>
              <a:rPr lang="ru-RU" sz="2800">
                <a:solidFill>
                  <a:schemeClr val="lt1"/>
                </a:solidFill>
                <a:latin typeface="Arial"/>
                <a:ea typeface="Arial"/>
                <a:cs typeface="Arial"/>
                <a:sym typeface="Arial"/>
              </a:rPr>
              <a:t>Не заплывайте за буйки – </a:t>
            </a:r>
            <a:endParaRPr sz="2800">
              <a:solidFill>
                <a:schemeClr val="lt1"/>
              </a:solidFill>
              <a:latin typeface="Arial"/>
              <a:ea typeface="Arial"/>
              <a:cs typeface="Arial"/>
              <a:sym typeface="Arial"/>
            </a:endParaRPr>
          </a:p>
          <a:p>
            <a:pPr marL="0" marR="0" lvl="0" indent="0" algn="l" rtl="0">
              <a:spcBef>
                <a:spcPts val="0"/>
              </a:spcBef>
              <a:spcAft>
                <a:spcPts val="0"/>
              </a:spcAft>
              <a:buNone/>
            </a:pPr>
            <a:r>
              <a:rPr lang="ru-RU" sz="2800">
                <a:solidFill>
                  <a:schemeClr val="lt1"/>
                </a:solidFill>
                <a:latin typeface="Arial"/>
                <a:ea typeface="Arial"/>
                <a:cs typeface="Arial"/>
                <a:sym typeface="Arial"/>
              </a:rPr>
              <a:t>                                      там может оказаться резкий        </a:t>
            </a:r>
            <a:endParaRPr/>
          </a:p>
          <a:p>
            <a:pPr marL="0" marR="0" lvl="0" indent="0" algn="l" rtl="0">
              <a:spcBef>
                <a:spcPts val="0"/>
              </a:spcBef>
              <a:spcAft>
                <a:spcPts val="0"/>
              </a:spcAft>
              <a:buNone/>
            </a:pPr>
            <a:r>
              <a:rPr lang="ru-RU" sz="2800">
                <a:solidFill>
                  <a:schemeClr val="lt1"/>
                </a:solidFill>
                <a:latin typeface="Arial"/>
                <a:ea typeface="Arial"/>
                <a:cs typeface="Arial"/>
                <a:sym typeface="Arial"/>
              </a:rPr>
              <a:t>                                      обрыв дна, холодный ключ, </a:t>
            </a:r>
            <a:endParaRPr sz="2800">
              <a:solidFill>
                <a:schemeClr val="lt1"/>
              </a:solidFill>
              <a:latin typeface="Arial"/>
              <a:ea typeface="Arial"/>
              <a:cs typeface="Arial"/>
              <a:sym typeface="Arial"/>
            </a:endParaRPr>
          </a:p>
          <a:p>
            <a:pPr marL="0" marR="0" lvl="0" indent="0" algn="l" rtl="0">
              <a:spcBef>
                <a:spcPts val="0"/>
              </a:spcBef>
              <a:spcAft>
                <a:spcPts val="0"/>
              </a:spcAft>
              <a:buNone/>
            </a:pPr>
            <a:r>
              <a:rPr lang="ru-RU" sz="2800">
                <a:solidFill>
                  <a:schemeClr val="lt1"/>
                </a:solidFill>
                <a:latin typeface="Arial"/>
                <a:ea typeface="Arial"/>
                <a:cs typeface="Arial"/>
                <a:sym typeface="Arial"/>
              </a:rPr>
              <a:t>                                      заросли водорослей и т.п. </a:t>
            </a:r>
            <a:endParaRPr/>
          </a:p>
          <a:p>
            <a:pPr marL="0" marR="0" lvl="0" indent="0" algn="l" rtl="0">
              <a:spcBef>
                <a:spcPts val="0"/>
              </a:spcBef>
              <a:spcAft>
                <a:spcPts val="0"/>
              </a:spcAft>
              <a:buNone/>
            </a:pPr>
            <a:endParaRPr sz="2400" b="1">
              <a:solidFill>
                <a:schemeClr val="lt1"/>
              </a:solidFill>
              <a:latin typeface="Arial"/>
              <a:ea typeface="Arial"/>
              <a:cs typeface="Arial"/>
              <a:sym typeface="Arial"/>
            </a:endParaRPr>
          </a:p>
        </p:txBody>
      </p:sp>
      <p:pic>
        <p:nvPicPr>
          <p:cNvPr id="130" name="Google Shape;130;p19" descr="C:\Users\Сергей\Desktop\cypanna1.jpg"/>
          <p:cNvPicPr preferRelativeResize="0"/>
          <p:nvPr/>
        </p:nvPicPr>
        <p:blipFill rotWithShape="1">
          <a:blip r:embed="rId3">
            <a:alphaModFix/>
          </a:blip>
          <a:srcRect/>
          <a:stretch/>
        </p:blipFill>
        <p:spPr>
          <a:xfrm>
            <a:off x="107504" y="4041839"/>
            <a:ext cx="3501474" cy="2636912"/>
          </a:xfrm>
          <a:prstGeom prst="rect">
            <a:avLst/>
          </a:prstGeom>
          <a:noFill/>
          <a:ln>
            <a:noFill/>
          </a:ln>
        </p:spPr>
      </p:pic>
      <p:pic>
        <p:nvPicPr>
          <p:cNvPr id="131" name="Google Shape;131;p19" descr="Картинки по запросу безопасное лето картинки"/>
          <p:cNvPicPr preferRelativeResize="0"/>
          <p:nvPr/>
        </p:nvPicPr>
        <p:blipFill rotWithShape="1">
          <a:blip r:embed="rId4">
            <a:alphaModFix/>
          </a:blip>
          <a:srcRect/>
          <a:stretch/>
        </p:blipFill>
        <p:spPr>
          <a:xfrm>
            <a:off x="7164288" y="0"/>
            <a:ext cx="1864990" cy="119675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135"/>
        <p:cNvGrpSpPr/>
        <p:nvPr/>
      </p:nvGrpSpPr>
      <p:grpSpPr>
        <a:xfrm>
          <a:off x="0" y="0"/>
          <a:ext cx="0" cy="0"/>
          <a:chOff x="0" y="0"/>
          <a:chExt cx="0" cy="0"/>
        </a:xfrm>
      </p:grpSpPr>
      <p:sp>
        <p:nvSpPr>
          <p:cNvPr id="136" name="Google Shape;136;p20"/>
          <p:cNvSpPr txBox="1"/>
          <p:nvPr/>
        </p:nvSpPr>
        <p:spPr>
          <a:xfrm>
            <a:off x="251520" y="20805"/>
            <a:ext cx="8892480" cy="600164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ru-RU" sz="4000" b="1">
                <a:solidFill>
                  <a:schemeClr val="lt1"/>
                </a:solidFill>
                <a:latin typeface="Arial"/>
                <a:ea typeface="Arial"/>
                <a:cs typeface="Arial"/>
                <a:sym typeface="Arial"/>
              </a:rPr>
              <a:t>5. Укусы насекомых</a:t>
            </a:r>
            <a:r>
              <a:rPr lang="ru-RU" sz="4000">
                <a:solidFill>
                  <a:schemeClr val="lt1"/>
                </a:solidFill>
                <a:latin typeface="Arial"/>
                <a:ea typeface="Arial"/>
                <a:cs typeface="Arial"/>
                <a:sym typeface="Arial"/>
              </a:rPr>
              <a:t> </a:t>
            </a:r>
            <a:endParaRPr/>
          </a:p>
          <a:p>
            <a:pPr marL="0" marR="0" lvl="0" indent="0" algn="l" rtl="0">
              <a:spcBef>
                <a:spcPts val="0"/>
              </a:spcBef>
              <a:spcAft>
                <a:spcPts val="0"/>
              </a:spcAft>
              <a:buNone/>
            </a:pPr>
            <a:endParaRPr sz="800">
              <a:solidFill>
                <a:schemeClr val="lt1"/>
              </a:solidFill>
              <a:latin typeface="Arial"/>
              <a:ea typeface="Arial"/>
              <a:cs typeface="Arial"/>
              <a:sym typeface="Arial"/>
            </a:endParaRPr>
          </a:p>
          <a:p>
            <a:pPr marL="0" marR="0" lvl="0" indent="0" algn="l" rtl="0">
              <a:spcBef>
                <a:spcPts val="0"/>
              </a:spcBef>
              <a:spcAft>
                <a:spcPts val="0"/>
              </a:spcAft>
              <a:buNone/>
            </a:pPr>
            <a:r>
              <a:rPr lang="ru-RU" sz="2400">
                <a:solidFill>
                  <a:schemeClr val="lt1"/>
                </a:solidFill>
                <a:latin typeface="Arial"/>
                <a:ea typeface="Arial"/>
                <a:cs typeface="Arial"/>
                <a:sym typeface="Arial"/>
              </a:rPr>
              <a:t>Оградите ребенка от комаров, пауков и других насекомых. С наступлением теплых дней появляется большое количество различных сезонных насекомых. Москитная сетка или даже обычная марля, помещенная на окно комнаты, - обязательный элемент защиты ребенка от назойливых насекомых. Чтобы уберечь ребенка от укусов клещей во время лесных прогулок, необходимо, прежде всего,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защитить волосы и открытые участки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кожи - экипировать его головным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убором и надевать вместо шорт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длинные брюки, заменить открытые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сандалии закрытой обувью, а футболки</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и безрукавки - рубашкой с длинными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рукавами. </a:t>
            </a:r>
            <a:endParaRPr/>
          </a:p>
        </p:txBody>
      </p:sp>
      <p:pic>
        <p:nvPicPr>
          <p:cNvPr id="137" name="Google Shape;137;p20" descr="C:\Users\Сергей\Desktop\insects04.jpg"/>
          <p:cNvPicPr preferRelativeResize="0"/>
          <p:nvPr/>
        </p:nvPicPr>
        <p:blipFill rotWithShape="1">
          <a:blip r:embed="rId3">
            <a:alphaModFix/>
          </a:blip>
          <a:srcRect/>
          <a:stretch/>
        </p:blipFill>
        <p:spPr>
          <a:xfrm>
            <a:off x="6026046" y="3501008"/>
            <a:ext cx="3096344" cy="308756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Shape 141"/>
        <p:cNvGrpSpPr/>
        <p:nvPr/>
      </p:nvGrpSpPr>
      <p:grpSpPr>
        <a:xfrm>
          <a:off x="0" y="0"/>
          <a:ext cx="0" cy="0"/>
          <a:chOff x="0" y="0"/>
          <a:chExt cx="0" cy="0"/>
        </a:xfrm>
      </p:grpSpPr>
      <p:sp>
        <p:nvSpPr>
          <p:cNvPr id="142" name="Google Shape;142;p21"/>
          <p:cNvSpPr txBox="1"/>
          <p:nvPr/>
        </p:nvSpPr>
        <p:spPr>
          <a:xfrm>
            <a:off x="137988" y="188640"/>
            <a:ext cx="9006012" cy="640175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ru-RU" sz="4000" b="1">
                <a:solidFill>
                  <a:schemeClr val="lt1"/>
                </a:solidFill>
                <a:latin typeface="Arial"/>
                <a:ea typeface="Arial"/>
                <a:cs typeface="Arial"/>
                <a:sym typeface="Arial"/>
              </a:rPr>
              <a:t>6. Пищевые отравления</a:t>
            </a:r>
            <a:r>
              <a:rPr lang="ru-RU" sz="4000">
                <a:solidFill>
                  <a:schemeClr val="lt1"/>
                </a:solidFill>
                <a:latin typeface="Arial"/>
                <a:ea typeface="Arial"/>
                <a:cs typeface="Arial"/>
                <a:sym typeface="Arial"/>
              </a:rPr>
              <a:t> </a:t>
            </a:r>
            <a:endParaRPr/>
          </a:p>
          <a:p>
            <a:pPr marL="0" marR="0" lvl="0" indent="0" algn="l" rtl="0">
              <a:spcBef>
                <a:spcPts val="0"/>
              </a:spcBef>
              <a:spcAft>
                <a:spcPts val="0"/>
              </a:spcAft>
              <a:buNone/>
            </a:pPr>
            <a:endParaRPr sz="1000">
              <a:solidFill>
                <a:schemeClr val="lt1"/>
              </a:solidFill>
              <a:latin typeface="Arial"/>
              <a:ea typeface="Arial"/>
              <a:cs typeface="Arial"/>
              <a:sym typeface="Arial"/>
            </a:endParaRPr>
          </a:p>
          <a:p>
            <a:pPr marL="0" marR="0" lvl="0" indent="0" algn="l" rtl="0">
              <a:spcBef>
                <a:spcPts val="0"/>
              </a:spcBef>
              <a:spcAft>
                <a:spcPts val="0"/>
              </a:spcAft>
              <a:buNone/>
            </a:pPr>
            <a:r>
              <a:rPr lang="ru-RU" sz="2400">
                <a:solidFill>
                  <a:schemeClr val="lt1"/>
                </a:solidFill>
                <a:latin typeface="Arial"/>
                <a:ea typeface="Arial"/>
                <a:cs typeface="Arial"/>
                <a:sym typeface="Arial"/>
              </a:rPr>
              <a:t>Пищевые отравления. Летом мало кто из родителей удерживается от соблазна угостить ребенка немытыми ягодами из сада, овощами с огорода. Немытая или плохо промытая зелень «со своего огорода» может привести к развитию у ребенка различных кишечных инфекций. Даже обычные для ребенка продукты питания в жаркое время года быстро портятся, а срок их хранения сокращается.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                                            </a:t>
            </a:r>
            <a:endParaRPr/>
          </a:p>
          <a:p>
            <a:pPr marL="0" marR="0" lvl="0" indent="0" algn="l" rtl="0">
              <a:spcBef>
                <a:spcPts val="0"/>
              </a:spcBef>
              <a:spcAft>
                <a:spcPts val="0"/>
              </a:spcAft>
              <a:buNone/>
            </a:pPr>
            <a:r>
              <a:rPr lang="ru-RU" sz="800">
                <a:solidFill>
                  <a:schemeClr val="lt1"/>
                </a:solidFill>
                <a:latin typeface="Arial"/>
                <a:ea typeface="Arial"/>
                <a:cs typeface="Arial"/>
                <a:sym typeface="Arial"/>
              </a:rPr>
              <a:t>                                                                                                                                                                </a:t>
            </a:r>
            <a:r>
              <a:rPr lang="ru-RU" sz="2400">
                <a:solidFill>
                  <a:schemeClr val="lt1"/>
                </a:solidFill>
                <a:latin typeface="Arial"/>
                <a:ea typeface="Arial"/>
                <a:cs typeface="Arial"/>
                <a:sym typeface="Arial"/>
              </a:rPr>
              <a:t>Чтобы избежать пищевого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                                                      отравления надо мыть руки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                                                      перед едой. </a:t>
            </a:r>
            <a:endParaRPr sz="2400">
              <a:solidFill>
                <a:schemeClr val="lt1"/>
              </a:solidFill>
              <a:latin typeface="Arial"/>
              <a:ea typeface="Arial"/>
              <a:cs typeface="Arial"/>
              <a:sym typeface="Arial"/>
            </a:endParaRPr>
          </a:p>
          <a:p>
            <a:pPr marL="0" marR="0" lvl="0" indent="0" algn="l" rtl="0">
              <a:spcBef>
                <a:spcPts val="0"/>
              </a:spcBef>
              <a:spcAft>
                <a:spcPts val="0"/>
              </a:spcAft>
              <a:buNone/>
            </a:pPr>
            <a:r>
              <a:rPr lang="ru-RU" sz="2400">
                <a:solidFill>
                  <a:schemeClr val="lt1"/>
                </a:solidFill>
                <a:latin typeface="Arial"/>
                <a:ea typeface="Arial"/>
                <a:cs typeface="Arial"/>
                <a:sym typeface="Arial"/>
              </a:rPr>
              <a:t>                                                      В жару на пикнике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                                                      время хранения продуктов     </a:t>
            </a:r>
            <a:endParaRPr/>
          </a:p>
          <a:p>
            <a:pPr marL="0" marR="0" lvl="0" indent="0" algn="l" rtl="0">
              <a:spcBef>
                <a:spcPts val="0"/>
              </a:spcBef>
              <a:spcAft>
                <a:spcPts val="0"/>
              </a:spcAft>
              <a:buNone/>
            </a:pPr>
            <a:r>
              <a:rPr lang="ru-RU" sz="2400">
                <a:solidFill>
                  <a:schemeClr val="lt1"/>
                </a:solidFill>
                <a:latin typeface="Arial"/>
                <a:ea typeface="Arial"/>
                <a:cs typeface="Arial"/>
                <a:sym typeface="Arial"/>
              </a:rPr>
              <a:t>                                                      снижается до 1 часа. </a:t>
            </a:r>
            <a:endParaRPr/>
          </a:p>
          <a:p>
            <a:pPr marL="0" marR="0" lvl="0" indent="0" algn="l" rtl="0">
              <a:spcBef>
                <a:spcPts val="0"/>
              </a:spcBef>
              <a:spcAft>
                <a:spcPts val="0"/>
              </a:spcAft>
              <a:buNone/>
            </a:pPr>
            <a:endParaRPr sz="2400" b="1">
              <a:solidFill>
                <a:schemeClr val="lt1"/>
              </a:solidFill>
              <a:latin typeface="Arial"/>
              <a:ea typeface="Arial"/>
              <a:cs typeface="Arial"/>
              <a:sym typeface="Arial"/>
            </a:endParaRPr>
          </a:p>
        </p:txBody>
      </p:sp>
      <p:pic>
        <p:nvPicPr>
          <p:cNvPr id="143" name="Google Shape;143;p21" descr="C:\Users\Сергей\Desktop\t1@6ee7facd-29cd-46eb-9ce0-cfb14507845f.jpg"/>
          <p:cNvPicPr preferRelativeResize="0"/>
          <p:nvPr/>
        </p:nvPicPr>
        <p:blipFill rotWithShape="1">
          <a:blip r:embed="rId3">
            <a:alphaModFix/>
          </a:blip>
          <a:srcRect/>
          <a:stretch/>
        </p:blipFill>
        <p:spPr>
          <a:xfrm>
            <a:off x="137987" y="3645024"/>
            <a:ext cx="4133779" cy="3100334"/>
          </a:xfrm>
          <a:prstGeom prst="rect">
            <a:avLst/>
          </a:prstGeom>
          <a:noFill/>
          <a:ln>
            <a:noFill/>
          </a:ln>
        </p:spPr>
      </p:pic>
    </p:spTree>
  </p:cSld>
  <p:clrMapOvr>
    <a:masterClrMapping/>
  </p:clrMapOvr>
</p:sld>
</file>

<file path=ppt/theme/theme1.xml><?xml version="1.0" encoding="utf-8"?>
<a:theme xmlns:a="http://schemas.openxmlformats.org/drawingml/2006/main" name="Паркет">
  <a:themeElements>
    <a:clrScheme name="Паркет">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0</TotalTime>
  <Words>1216</Words>
  <Application>Microsoft Office PowerPoint</Application>
  <PresentationFormat>Экран (4:3)</PresentationFormat>
  <Paragraphs>185</Paragraphs>
  <Slides>21</Slides>
  <Notes>21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Паркет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Пользователь Windows</cp:lastModifiedBy>
  <cp:revision>1</cp:revision>
  <dcterms:modified xsi:type="dcterms:W3CDTF">2023-05-30T05:24:26Z</dcterms:modified>
</cp:coreProperties>
</file>