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92618030516336"/>
          <c:y val="3.8943669670925309E-2"/>
          <c:w val="0.84548371147795498"/>
          <c:h val="0.81033199008000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 Нас. 3,7 тыс,чел,)</c:v>
                </c:pt>
                <c:pt idx="1">
                  <c:v>Сосьвинский ГО (Числ.нас.13,4 тыс.чел.)</c:v>
                </c:pt>
                <c:pt idx="2">
                  <c:v>Рефтинский ГО (Числ.нас.15,6 тыс.нас.)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94012.2</c:v>
                </c:pt>
                <c:pt idx="1">
                  <c:v>211465</c:v>
                </c:pt>
                <c:pt idx="2">
                  <c:v>331578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959344"/>
        <c:axId val="238361056"/>
      </c:barChart>
      <c:catAx>
        <c:axId val="57959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8361056"/>
        <c:crosses val="autoZero"/>
        <c:auto val="1"/>
        <c:lblAlgn val="ctr"/>
        <c:lblOffset val="100"/>
        <c:noMultiLvlLbl val="0"/>
      </c:catAx>
      <c:valAx>
        <c:axId val="23836105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57959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ГО(Числ.нас. 3,7 тысю.чел.)</c:v>
                </c:pt>
                <c:pt idx="1">
                  <c:v>Сосьвинский ГО (Числ.нас. 13,4 тыс.чес.) </c:v>
                </c:pt>
                <c:pt idx="2">
                  <c:v>Рефтинский ГО(Числ.нас 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40</c:v>
                </c:pt>
                <c:pt idx="1">
                  <c:v>4207</c:v>
                </c:pt>
                <c:pt idx="2">
                  <c:v>1660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210952"/>
        <c:axId val="320211344"/>
      </c:barChart>
      <c:catAx>
        <c:axId val="320210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0211344"/>
        <c:crosses val="autoZero"/>
        <c:auto val="1"/>
        <c:lblAlgn val="ctr"/>
        <c:lblOffset val="100"/>
        <c:noMultiLvlLbl val="0"/>
      </c:catAx>
      <c:valAx>
        <c:axId val="32021134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320210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 3,7 тыс.чел)</c:v>
                </c:pt>
                <c:pt idx="1">
                  <c:v>Сосьвинский ГО (Числ.нас. 13,4 тыс.чел.)</c:v>
                </c:pt>
                <c:pt idx="2">
                  <c:v>Рефтинский ГО (Числ.нас. 15,6 тыс.чел.)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1142.5999999999999</c:v>
                </c:pt>
                <c:pt idx="1">
                  <c:v>1804</c:v>
                </c:pt>
                <c:pt idx="2">
                  <c:v>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212128"/>
        <c:axId val="320212520"/>
      </c:barChart>
      <c:catAx>
        <c:axId val="320212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0212520"/>
        <c:crosses val="autoZero"/>
        <c:auto val="1"/>
        <c:lblAlgn val="ctr"/>
        <c:lblOffset val="100"/>
        <c:noMultiLvlLbl val="0"/>
      </c:catAx>
      <c:valAx>
        <c:axId val="320212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0212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6876712645985E-2"/>
          <c:y val="3.0439561252516536E-2"/>
          <c:w val="0.90568217342976898"/>
          <c:h val="0.80228131256349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 3,7 тыс.чел)</c:v>
                </c:pt>
                <c:pt idx="1">
                  <c:v>Сосьвинский ГО (Числ.нас. 13,4 тыс.чел.)</c:v>
                </c:pt>
                <c:pt idx="2">
                  <c:v>Рефтинский ГО (Числ.нас. 15,6 тыс.чел.)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445816"/>
        <c:axId val="239446208"/>
      </c:barChart>
      <c:catAx>
        <c:axId val="239445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9446208"/>
        <c:crosses val="autoZero"/>
        <c:auto val="1"/>
        <c:lblAlgn val="ctr"/>
        <c:lblOffset val="100"/>
        <c:noMultiLvlLbl val="0"/>
      </c:catAx>
      <c:valAx>
        <c:axId val="239446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9445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(Числ.нас.3,7 тыс.чел.)</c:v>
                </c:pt>
                <c:pt idx="1">
                  <c:v>Сосьвинский ГО (Числ.нас. 13,4 тыс.чел.) </c:v>
                </c:pt>
                <c:pt idx="2">
                  <c:v>Рефтинский ГО (Числ.нас 15,6 тыс.чел.)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238870.7</c:v>
                </c:pt>
                <c:pt idx="1">
                  <c:v>695351</c:v>
                </c:pt>
                <c:pt idx="2">
                  <c:v>956606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447384"/>
        <c:axId val="239447776"/>
      </c:barChart>
      <c:catAx>
        <c:axId val="239447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9447776"/>
        <c:crosses val="autoZero"/>
        <c:auto val="1"/>
        <c:lblAlgn val="ctr"/>
        <c:lblOffset val="100"/>
        <c:noMultiLvlLbl val="0"/>
      </c:catAx>
      <c:valAx>
        <c:axId val="239447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9447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12515796636531"/>
          <c:y val="3.0831228624714786E-2"/>
          <c:w val="0.82135632351511612"/>
          <c:h val="0.7198481295582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 3,7 тыс.чел.)</c:v>
                </c:pt>
                <c:pt idx="1">
                  <c:v>Сосьвинский ГО (Числ.нас. 13,4 тыс.чел.)</c:v>
                </c:pt>
                <c:pt idx="2">
                  <c:v>Рефтинский ГО (Числ.нас.15,6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332882.90000000002</c:v>
                </c:pt>
                <c:pt idx="1">
                  <c:v>906816</c:v>
                </c:pt>
                <c:pt idx="2">
                  <c:v>1288184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448168"/>
        <c:axId val="239448560"/>
      </c:barChart>
      <c:catAx>
        <c:axId val="239448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9448560"/>
        <c:crosses val="autoZero"/>
        <c:auto val="1"/>
        <c:lblAlgn val="ctr"/>
        <c:lblOffset val="100"/>
        <c:noMultiLvlLbl val="0"/>
      </c:catAx>
      <c:valAx>
        <c:axId val="2394485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39448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 3,7 тыс.чел)</c:v>
                </c:pt>
                <c:pt idx="1">
                  <c:v>Сосьвинский ГО (Числ.нас. 13,4 тыс.чел.)</c:v>
                </c:pt>
                <c:pt idx="2">
                  <c:v>Рефтинский ГО (Числ.нас. 15,6 тыс.чел.)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79075</c:v>
                </c:pt>
                <c:pt idx="1">
                  <c:v>159945</c:v>
                </c:pt>
                <c:pt idx="2">
                  <c:v>215420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650296"/>
        <c:axId val="238744392"/>
      </c:barChart>
      <c:catAx>
        <c:axId val="238650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8744392"/>
        <c:crosses val="autoZero"/>
        <c:auto val="1"/>
        <c:lblAlgn val="ctr"/>
        <c:lblOffset val="100"/>
        <c:noMultiLvlLbl val="0"/>
      </c:catAx>
      <c:valAx>
        <c:axId val="23874439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38650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7627982031407"/>
          <c:y val="5.4921395155627203E-2"/>
          <c:w val="0.85443187065020021"/>
          <c:h val="0.79624020427204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(Числ.нас.3,7 тыс.чел.)</c:v>
                </c:pt>
                <c:pt idx="1">
                  <c:v>Сосьвинский ГО (Числ.нас. 13,4 тыс. чел.)</c:v>
                </c:pt>
                <c:pt idx="2">
                  <c:v>Рефтинский ГО (Числ.нас. 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7819.1</c:v>
                </c:pt>
                <c:pt idx="1">
                  <c:v>27439</c:v>
                </c:pt>
                <c:pt idx="2">
                  <c:v>6297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927376"/>
        <c:axId val="238927760"/>
      </c:barChart>
      <c:catAx>
        <c:axId val="23892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8927760"/>
        <c:crosses val="autoZero"/>
        <c:auto val="1"/>
        <c:lblAlgn val="ctr"/>
        <c:lblOffset val="100"/>
        <c:noMultiLvlLbl val="0"/>
      </c:catAx>
      <c:valAx>
        <c:axId val="2389277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38927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39888221786192"/>
          <c:y val="3.7596007850979524E-2"/>
          <c:w val="0.84456754575478754"/>
          <c:h val="0.81689553012628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 3,7 тыс.чел.) </c:v>
                </c:pt>
                <c:pt idx="1">
                  <c:v>Сосьвинский ГО (Числ.нас. 13,4 тыс, чел.) </c:v>
                </c:pt>
                <c:pt idx="2">
                  <c:v>Рефтинский ГО (Числ.нас. 15,6 тыс.чел.)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1714</c:v>
                </c:pt>
                <c:pt idx="1">
                  <c:v>7622</c:v>
                </c:pt>
                <c:pt idx="2">
                  <c:v>16855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974200"/>
        <c:axId val="239974584"/>
      </c:barChart>
      <c:catAx>
        <c:axId val="239974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9974584"/>
        <c:crosses val="autoZero"/>
        <c:auto val="1"/>
        <c:lblAlgn val="ctr"/>
        <c:lblOffset val="100"/>
        <c:noMultiLvlLbl val="0"/>
      </c:catAx>
      <c:valAx>
        <c:axId val="23997458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39974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50124641798295"/>
          <c:y val="4.7455731414458226E-2"/>
          <c:w val="0.83126691157364518"/>
          <c:h val="0.82393800973680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 3,7 тыс.чел.) </c:v>
                </c:pt>
                <c:pt idx="1">
                  <c:v>Сосьвинский ГО (Числ.нас. 13,4 тыс.чел.)</c:v>
                </c:pt>
                <c:pt idx="2">
                  <c:v>Рефтинский ГО (Числ.нас 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784</c:v>
                </c:pt>
                <c:pt idx="1">
                  <c:v>3686</c:v>
                </c:pt>
                <c:pt idx="2">
                  <c:v>10474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997856"/>
        <c:axId val="238836536"/>
      </c:barChart>
      <c:catAx>
        <c:axId val="23999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8836536"/>
        <c:crosses val="autoZero"/>
        <c:auto val="1"/>
        <c:lblAlgn val="ctr"/>
        <c:lblOffset val="100"/>
        <c:noMultiLvlLbl val="0"/>
      </c:catAx>
      <c:valAx>
        <c:axId val="23883653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39997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28275577666513"/>
          <c:y val="2.65459469495779E-2"/>
          <c:w val="0.8542546590868435"/>
          <c:h val="0.81187896930782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 3,7 тыс.чел.) </c:v>
                </c:pt>
                <c:pt idx="1">
                  <c:v>Сосьвинский ГО (Числ.нас 13,4 тыс.чел.)</c:v>
                </c:pt>
                <c:pt idx="2">
                  <c:v>Рефтинский ГО (Числ.нас. 15,6 тыс.чел.)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355</c:v>
                </c:pt>
                <c:pt idx="1">
                  <c:v>30</c:v>
                </c:pt>
                <c:pt idx="2" formatCode="#,##0.00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837320"/>
        <c:axId val="238837712"/>
      </c:barChart>
      <c:catAx>
        <c:axId val="238837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8837712"/>
        <c:crosses val="autoZero"/>
        <c:auto val="1"/>
        <c:lblAlgn val="ctr"/>
        <c:lblOffset val="100"/>
        <c:noMultiLvlLbl val="0"/>
      </c:catAx>
      <c:valAx>
        <c:axId val="23883771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38837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95231846019247"/>
          <c:y val="4.4861391929187228E-2"/>
          <c:w val="0.82135632351511612"/>
          <c:h val="0.7198481295582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 3,7 тыс.чел.) </c:v>
                </c:pt>
                <c:pt idx="1">
                  <c:v>Сосьвинский ГО (Числ.нас 13,4 тыс.чел.) </c:v>
                </c:pt>
                <c:pt idx="2">
                  <c:v>Рефтинский ГО (Числ.нас 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1935.2</c:v>
                </c:pt>
                <c:pt idx="1">
                  <c:v>4900</c:v>
                </c:pt>
                <c:pt idx="2">
                  <c:v>12393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838496"/>
        <c:axId val="238838888"/>
      </c:barChart>
      <c:catAx>
        <c:axId val="238838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8838888"/>
        <c:crosses val="autoZero"/>
        <c:auto val="1"/>
        <c:lblAlgn val="ctr"/>
        <c:lblOffset val="100"/>
        <c:noMultiLvlLbl val="0"/>
      </c:catAx>
      <c:valAx>
        <c:axId val="23883888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38838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75479283174614"/>
          <c:y val="2.9179235882404467E-2"/>
          <c:w val="0.84080966813395763"/>
          <c:h val="0.81046769461592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 3,7 тыс.чел.) </c:v>
                </c:pt>
                <c:pt idx="1">
                  <c:v>Сосьвинский ГО (Числ. Нас. 13,4 тыс.чел.)</c:v>
                </c:pt>
                <c:pt idx="2">
                  <c:v>Рефтинский ГО (Числ.нас 15,6 тыс.чел.)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4.3</c:v>
                </c:pt>
                <c:pt idx="1">
                  <c:v>157</c:v>
                </c:pt>
                <c:pt idx="2">
                  <c:v>54076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839672"/>
        <c:axId val="320208992"/>
      </c:barChart>
      <c:catAx>
        <c:axId val="238839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0208992"/>
        <c:crosses val="autoZero"/>
        <c:auto val="1"/>
        <c:lblAlgn val="ctr"/>
        <c:lblOffset val="100"/>
        <c:noMultiLvlLbl val="0"/>
      </c:catAx>
      <c:valAx>
        <c:axId val="32020899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38839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37140439247384"/>
          <c:y val="3.0242881897724179E-2"/>
          <c:w val="0.7232815689705453"/>
          <c:h val="0.7198481295582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Гаринский ГО (Числ.нас.3,7 тыс.чел.)</c:v>
                </c:pt>
                <c:pt idx="1">
                  <c:v>Сосьвинский ГО(Числ.нас. 13,4 тыс.чел.) </c:v>
                </c:pt>
                <c:pt idx="2">
                  <c:v>Рефтинский ГО (Числ.15,6 тыс.чел.)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1143</c:v>
                </c:pt>
                <c:pt idx="1">
                  <c:v>1675</c:v>
                </c:pt>
                <c:pt idx="2">
                  <c:v>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209776"/>
        <c:axId val="320210168"/>
      </c:barChart>
      <c:catAx>
        <c:axId val="320209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0210168"/>
        <c:crosses val="autoZero"/>
        <c:auto val="1"/>
        <c:lblAlgn val="ctr"/>
        <c:lblOffset val="100"/>
        <c:noMultiLvlLbl val="0"/>
      </c:catAx>
      <c:valAx>
        <c:axId val="32021016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320209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0.23124</cdr:x>
      <cdr:y>0.55804</cdr:y>
    </cdr:from>
    <cdr:to>
      <cdr:x>0.35083</cdr:x>
      <cdr:y>0.61329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49388" y="2909454"/>
          <a:ext cx="1008157" cy="28805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94 012,2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0.51312</cdr:x>
      <cdr:y>0.28181</cdr:y>
    </cdr:from>
    <cdr:to>
      <cdr:x>0.62684</cdr:x>
      <cdr:y>0.33705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325652" y="1469294"/>
          <a:ext cx="958672" cy="28800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211 465,0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0.795</cdr:x>
      <cdr:y>0.00487</cdr:y>
    </cdr:from>
    <cdr:to>
      <cdr:x>0.90778</cdr:x>
      <cdr:y>0.06012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701916" y="25410"/>
          <a:ext cx="950747" cy="28805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331 578,0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0.78</cdr:x>
      <cdr:y>0.10178</cdr:y>
    </cdr:from>
    <cdr:to>
      <cdr:x>0.89374</cdr:x>
      <cdr:y>0.16542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19056" y="460648"/>
          <a:ext cx="936035" cy="28803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956 606,0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0.255</cdr:x>
      <cdr:y>0.50585</cdr:y>
    </cdr:from>
    <cdr:to>
      <cdr:x>0.36611</cdr:x>
      <cdr:y>0.55551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98576" y="2289444"/>
          <a:ext cx="914391" cy="22475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332 882,9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0.52625</cdr:x>
      <cdr:y>0.19117</cdr:y>
    </cdr:from>
    <cdr:to>
      <cdr:x>0.63487</cdr:x>
      <cdr:y>0.25481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30824" y="865235"/>
          <a:ext cx="893899" cy="28803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906 816,0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0.78875</cdr:x>
      <cdr:y>0.46771</cdr:y>
    </cdr:from>
    <cdr:to>
      <cdr:x>0.89374</cdr:x>
      <cdr:y>0.49953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91064" y="2116832"/>
          <a:ext cx="864096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0.7975</cdr:x>
      <cdr:y>0</cdr:y>
    </cdr:from>
    <cdr:to>
      <cdr:x>0.91124</cdr:x>
      <cdr:y>0.06364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563072" y="-1405316"/>
          <a:ext cx="936035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1 288 184,0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0.23171</cdr:x>
      <cdr:y>0.4806</cdr:y>
    </cdr:from>
    <cdr:to>
      <cdr:x>0.35122</cdr:x>
      <cdr:y>0.53581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54560" y="2507515"/>
          <a:ext cx="1008100" cy="28805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79 075,0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0.51342</cdr:x>
      <cdr:y>0.23462</cdr:y>
    </cdr:from>
    <cdr:to>
      <cdr:x>0.6244</cdr:x>
      <cdr:y>0.28982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30824" y="1224136"/>
          <a:ext cx="936148" cy="2880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159 945,0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0.78659</cdr:x>
      <cdr:y>0.04749</cdr:y>
    </cdr:from>
    <cdr:to>
      <cdr:x>0.89756</cdr:x>
      <cdr:y>0.11041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35080" y="247792"/>
          <a:ext cx="936063" cy="32828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215 420,0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0.22854</cdr:x>
      <cdr:y>0.56382</cdr:y>
    </cdr:from>
    <cdr:to>
      <cdr:x>0.33858</cdr:x>
      <cdr:y>0.62316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4216" y="2736304"/>
          <a:ext cx="936142" cy="28798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7 819,1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0.50786</cdr:x>
      <cdr:y>0.04451</cdr:y>
    </cdr:from>
    <cdr:to>
      <cdr:x>0.62344</cdr:x>
      <cdr:y>0.10386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0" y="216024"/>
          <a:ext cx="983273" cy="28803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27 439,0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0.79564</cdr:x>
      <cdr:y>0.5935</cdr:y>
    </cdr:from>
    <cdr:to>
      <cdr:x>0.90568</cdr:x>
      <cdr:y>0.65285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68752" y="2880320"/>
          <a:ext cx="936142" cy="28803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6 297,0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0.24793</cdr:x>
      <cdr:y>0.74359</cdr:y>
    </cdr:from>
    <cdr:to>
      <cdr:x>0.36364</cdr:x>
      <cdr:y>0.79488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4176464"/>
          <a:ext cx="1008178" cy="28807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784,0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0.52893</cdr:x>
      <cdr:y>0.55128</cdr:y>
    </cdr:from>
    <cdr:to>
      <cdr:x>0.63636</cdr:x>
      <cdr:y>0.59625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8512" y="3096344"/>
          <a:ext cx="936034" cy="25258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3 686,0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0.80165</cdr:x>
      <cdr:y>0.07692</cdr:y>
    </cdr:from>
    <cdr:to>
      <cdr:x>0.91736</cdr:x>
      <cdr:y>0.12821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984776" y="432048"/>
          <a:ext cx="1008177" cy="28807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10 474,0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0.22034</cdr:x>
      <cdr:y>0.05479</cdr:y>
    </cdr:from>
    <cdr:to>
      <cdr:x>0.33051</cdr:x>
      <cdr:y>0.09589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08" y="288032"/>
          <a:ext cx="936108" cy="21604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dirty="0"/>
            <a:t> </a:t>
          </a:r>
          <a:r>
            <a:rPr lang="ru-RU" dirty="0" smtClean="0"/>
            <a:t>     355,0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0.69863</cdr:y>
    </cdr:from>
    <cdr:to>
      <cdr:x>0.61865</cdr:x>
      <cdr:y>0.75342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48472" y="3672408"/>
          <a:ext cx="1008162" cy="28800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30,0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0.78814</cdr:x>
      <cdr:y>0.71233</cdr:y>
    </cdr:from>
    <cdr:to>
      <cdr:x>0.90678</cdr:x>
      <cdr:y>0.76712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96744" y="3744416"/>
          <a:ext cx="1008078" cy="28800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23,0</a:t>
          </a:r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0.72312</cdr:x>
      <cdr:y>0.06364</cdr:y>
    </cdr:from>
    <cdr:to>
      <cdr:x>0.74937</cdr:x>
      <cdr:y>0.09546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51004" y="288032"/>
          <a:ext cx="216024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0.72872</cdr:x>
      <cdr:y>0.47986</cdr:y>
    </cdr:from>
    <cdr:to>
      <cdr:x>0.82302</cdr:x>
      <cdr:y>0.53632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20680" y="2448272"/>
          <a:ext cx="792052" cy="28806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462,0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0.21902</cdr:x>
      <cdr:y>0.71578</cdr:y>
    </cdr:from>
    <cdr:to>
      <cdr:x>0.33291</cdr:x>
      <cdr:y>0.75961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3528392"/>
          <a:ext cx="936091" cy="2160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0.49937</cdr:x>
      <cdr:y>0.02779</cdr:y>
    </cdr:from>
    <cdr:to>
      <cdr:x>0.61326</cdr:x>
      <cdr:y>0.08608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04456" y="136998"/>
          <a:ext cx="936091" cy="28733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4 207,0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0.78848</cdr:x>
      <cdr:y>0.43093</cdr:y>
    </cdr:from>
    <cdr:to>
      <cdr:x>0.90237</cdr:x>
      <cdr:y>0.47475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80720" y="2124245"/>
          <a:ext cx="936091" cy="21600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1 660,0</a:t>
          </a:r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0.18238</cdr:x>
      <cdr:y>0.31675</cdr:y>
    </cdr:from>
    <cdr:to>
      <cdr:x>0.29528</cdr:x>
      <cdr:y>0.35995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1584176"/>
          <a:ext cx="936083" cy="21606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1 142,6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0.47766</cdr:x>
      <cdr:y>0.04319</cdr:y>
    </cdr:from>
    <cdr:to>
      <cdr:x>0.59925</cdr:x>
      <cdr:y>0.10077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60440" y="216024"/>
          <a:ext cx="1008135" cy="28798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1 804,0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0.77295</cdr:x>
      <cdr:y>0.61909</cdr:y>
    </cdr:from>
    <cdr:to>
      <cdr:x>0.89453</cdr:x>
      <cdr:y>0.67668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08712" y="3096344"/>
          <a:ext cx="1008051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372,0</a:t>
          </a:r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0.18238</cdr:x>
      <cdr:y>0.76307</cdr:y>
    </cdr:from>
    <cdr:to>
      <cdr:x>0.29528</cdr:x>
      <cdr:y>0.80627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3816424"/>
          <a:ext cx="936083" cy="21606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0,0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0.45161</cdr:x>
      <cdr:y>0.74867</cdr:y>
    </cdr:from>
    <cdr:to>
      <cdr:x>0.5732</cdr:x>
      <cdr:y>0.80625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44416" y="3744416"/>
          <a:ext cx="1008135" cy="28798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0,0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0.77295</cdr:x>
      <cdr:y>0.0144</cdr:y>
    </cdr:from>
    <cdr:to>
      <cdr:x>0.89453</cdr:x>
      <cdr:y>0.07199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08712" y="72008"/>
          <a:ext cx="1008051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17 278,0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6795C-A036-44C6-8BCF-064E6A4F37C0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E838F-A59D-4AB3-904E-AA884E82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46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E838F-A59D-4AB3-904E-AA884E820C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95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E838F-A59D-4AB3-904E-AA884E820C1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0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94"/>
            <a:ext cx="9143999" cy="688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4" cy="487409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Сопоставимые параметры по доходам на 2023 год с другими городскими округами 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 компенсации затрат государства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100006"/>
              </p:ext>
            </p:extLst>
          </p:nvPr>
        </p:nvGraphicFramePr>
        <p:xfrm>
          <a:off x="323528" y="1124744"/>
          <a:ext cx="8399276" cy="510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11760" y="2208512"/>
            <a:ext cx="792088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1 143,0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1201574"/>
            <a:ext cx="792088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1 675,0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и нематериальных активов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888576"/>
              </p:ext>
            </p:extLst>
          </p:nvPr>
        </p:nvGraphicFramePr>
        <p:xfrm>
          <a:off x="467544" y="1196752"/>
          <a:ext cx="8219256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64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216175"/>
              </p:ext>
            </p:extLst>
          </p:nvPr>
        </p:nvGraphicFramePr>
        <p:xfrm>
          <a:off x="395536" y="1124744"/>
          <a:ext cx="8291264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90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Прочие неналоговые доходы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532860"/>
              </p:ext>
            </p:extLst>
          </p:nvPr>
        </p:nvGraphicFramePr>
        <p:xfrm>
          <a:off x="395536" y="1124744"/>
          <a:ext cx="8291264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32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9041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7744" y="4005064"/>
            <a:ext cx="9361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238 870,7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2780928"/>
            <a:ext cx="9361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695 351,0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 доходов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312466"/>
              </p:ext>
            </p:extLst>
          </p:nvPr>
        </p:nvGraphicFramePr>
        <p:xfrm>
          <a:off x="457200" y="14053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22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79208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655097"/>
              </p:ext>
            </p:extLst>
          </p:nvPr>
        </p:nvGraphicFramePr>
        <p:xfrm>
          <a:off x="462372" y="1023602"/>
          <a:ext cx="8430108" cy="521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71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225211"/>
            <a:ext cx="8147248" cy="70609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105757"/>
              </p:ext>
            </p:extLst>
          </p:nvPr>
        </p:nvGraphicFramePr>
        <p:xfrm>
          <a:off x="457200" y="908720"/>
          <a:ext cx="8435280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26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Акцизы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210676"/>
              </p:ext>
            </p:extLst>
          </p:nvPr>
        </p:nvGraphicFramePr>
        <p:xfrm>
          <a:off x="179512" y="1556792"/>
          <a:ext cx="8507288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65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041992"/>
              </p:ext>
            </p:extLst>
          </p:nvPr>
        </p:nvGraphicFramePr>
        <p:xfrm>
          <a:off x="251520" y="1052736"/>
          <a:ext cx="842493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3728" y="4581128"/>
            <a:ext cx="9361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1 714,0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6828" y="3181921"/>
            <a:ext cx="91275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7 622,0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1166138"/>
            <a:ext cx="100811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16 855,0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Налоги на имущество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925802"/>
              </p:ext>
            </p:extLst>
          </p:nvPr>
        </p:nvGraphicFramePr>
        <p:xfrm>
          <a:off x="179512" y="836712"/>
          <a:ext cx="871296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69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804809"/>
              </p:ext>
            </p:extLst>
          </p:nvPr>
        </p:nvGraphicFramePr>
        <p:xfrm>
          <a:off x="251520" y="1052736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31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1368152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0636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11760" y="4221088"/>
            <a:ext cx="86409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1 935,2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7946" y="3501008"/>
            <a:ext cx="9361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4 900,0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1744586"/>
            <a:ext cx="86409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8 661,0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61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Платежи при пользовании 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природными ресурсами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50839"/>
              </p:ext>
            </p:extLst>
          </p:nvPr>
        </p:nvGraphicFramePr>
        <p:xfrm>
          <a:off x="179512" y="1052736"/>
          <a:ext cx="8507288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3728" y="5013176"/>
            <a:ext cx="9361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4,3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1" y="4993327"/>
            <a:ext cx="967385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157,0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1052736"/>
            <a:ext cx="9361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54 076,0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146</Words>
  <Application>Microsoft Office PowerPoint</Application>
  <PresentationFormat>Экран (4:3)</PresentationFormat>
  <Paragraphs>60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НАЛОГОВЫЕ И НЕНАЛОГОВЫЕ ДОХОДЫ</vt:lpstr>
      <vt:lpstr>Налог на доходы физических лиц</vt:lpstr>
      <vt:lpstr>Акцизы</vt:lpstr>
      <vt:lpstr>Налоги на совокупный доход</vt:lpstr>
      <vt:lpstr>Налоги на имущество </vt:lpstr>
      <vt:lpstr>Государственная пошлина</vt:lpstr>
      <vt:lpstr>Доходы от использования имущества, находящегося в государственной и муниципальной собственности </vt:lpstr>
      <vt:lpstr>Платежи при пользовании  природными ресурсами</vt:lpstr>
      <vt:lpstr>Доходы от оказания платных услуг (работ)  и компенсации затрат государства </vt:lpstr>
      <vt:lpstr>Доходы от продажи материальных  и нематериальных активов</vt:lpstr>
      <vt:lpstr>Штрафы, санкции, возмещение ущерба </vt:lpstr>
      <vt:lpstr>Прочие неналоговые доходы </vt:lpstr>
      <vt:lpstr>БЕЗВОЗМЕЗДНЫЕ ПОСТУПЛЕНИЯ</vt:lpstr>
      <vt:lpstr>Итого доходов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1</cp:lastModifiedBy>
  <cp:revision>134</cp:revision>
  <dcterms:created xsi:type="dcterms:W3CDTF">2021-07-30T14:04:55Z</dcterms:created>
  <dcterms:modified xsi:type="dcterms:W3CDTF">2023-03-15T05:00:11Z</dcterms:modified>
</cp:coreProperties>
</file>